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409" r:id="rId2"/>
    <p:sldId id="333" r:id="rId3"/>
    <p:sldId id="297" r:id="rId4"/>
    <p:sldId id="299" r:id="rId5"/>
    <p:sldId id="410" r:id="rId6"/>
    <p:sldId id="267" r:id="rId7"/>
    <p:sldId id="412" r:id="rId8"/>
    <p:sldId id="334" r:id="rId9"/>
    <p:sldId id="337" r:id="rId10"/>
    <p:sldId id="341" r:id="rId11"/>
    <p:sldId id="307" r:id="rId12"/>
    <p:sldId id="343" r:id="rId13"/>
    <p:sldId id="366" r:id="rId14"/>
    <p:sldId id="348" r:id="rId15"/>
    <p:sldId id="358" r:id="rId16"/>
    <p:sldId id="350" r:id="rId17"/>
    <p:sldId id="414" r:id="rId18"/>
    <p:sldId id="415" r:id="rId19"/>
    <p:sldId id="413" r:id="rId20"/>
    <p:sldId id="416" r:id="rId21"/>
    <p:sldId id="417" r:id="rId22"/>
    <p:sldId id="355" r:id="rId23"/>
    <p:sldId id="365" r:id="rId24"/>
    <p:sldId id="295" r:id="rId2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10">
          <p15:clr>
            <a:srgbClr val="A4A3A4"/>
          </p15:clr>
        </p15:guide>
        <p15:guide id="2" pos="2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000"/>
    <a:srgbClr val="414455"/>
    <a:srgbClr val="FBFBFB"/>
    <a:srgbClr val="5B5E77"/>
    <a:srgbClr val="4C4F64"/>
    <a:srgbClr val="C00000"/>
    <a:srgbClr val="A6A6A6"/>
    <a:srgbClr val="14B28B"/>
    <a:srgbClr val="0D0D0D"/>
    <a:srgbClr val="18D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autoAdjust="0"/>
    <p:restoredTop sz="94660"/>
  </p:normalViewPr>
  <p:slideViewPr>
    <p:cSldViewPr showGuides="1">
      <p:cViewPr varScale="1">
        <p:scale>
          <a:sx n="124" d="100"/>
          <a:sy n="124" d="100"/>
        </p:scale>
        <p:origin x="176" y="616"/>
      </p:cViewPr>
      <p:guideLst>
        <p:guide orient="horz" pos="1710"/>
        <p:guide pos="2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6FEB9A-23AB-4D00-A72E-AD507B0F1653}" type="datetimeFigureOut">
              <a:rPr lang="zh-CN" altLang="en-US" smtClean="0"/>
              <a:pPr/>
              <a:t>2021/12/30</a:t>
            </a:fld>
            <a:endParaRPr lang="zh-CN" altLang="en-US"/>
          </a:p>
        </p:txBody>
      </p:sp>
      <p:sp>
        <p:nvSpPr>
          <p:cNvPr id="4" name="幻灯片图像占位符 3"/>
          <p:cNvSpPr>
            <a:spLocks noGrp="1" noRot="1" noChangeAspect="1"/>
          </p:cNvSpPr>
          <p:nvPr>
            <p:ph type="sldImg" idx="2"/>
          </p:nvPr>
        </p:nvSpPr>
        <p:spPr>
          <a:xfrm>
            <a:off x="381533" y="685800"/>
            <a:ext cx="6094933"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E6CF1A-E888-4A07-B96A-456D0CF6948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17</a:t>
            </a:fld>
            <a:endParaRPr lang="zh-CN" altLang="en-US"/>
          </a:p>
        </p:txBody>
      </p:sp>
    </p:spTree>
    <p:extLst>
      <p:ext uri="{BB962C8B-B14F-4D97-AF65-F5344CB8AC3E}">
        <p14:creationId xmlns:p14="http://schemas.microsoft.com/office/powerpoint/2010/main" val="208462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18</a:t>
            </a:fld>
            <a:endParaRPr lang="zh-CN" altLang="en-US"/>
          </a:p>
        </p:txBody>
      </p:sp>
    </p:spTree>
    <p:extLst>
      <p:ext uri="{BB962C8B-B14F-4D97-AF65-F5344CB8AC3E}">
        <p14:creationId xmlns:p14="http://schemas.microsoft.com/office/powerpoint/2010/main" val="2609869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19</a:t>
            </a:fld>
            <a:endParaRPr lang="zh-CN" altLang="en-US"/>
          </a:p>
        </p:txBody>
      </p:sp>
    </p:spTree>
    <p:extLst>
      <p:ext uri="{BB962C8B-B14F-4D97-AF65-F5344CB8AC3E}">
        <p14:creationId xmlns:p14="http://schemas.microsoft.com/office/powerpoint/2010/main" val="89121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20</a:t>
            </a:fld>
            <a:endParaRPr lang="zh-CN" altLang="en-US"/>
          </a:p>
        </p:txBody>
      </p:sp>
    </p:spTree>
    <p:extLst>
      <p:ext uri="{BB962C8B-B14F-4D97-AF65-F5344CB8AC3E}">
        <p14:creationId xmlns:p14="http://schemas.microsoft.com/office/powerpoint/2010/main" val="391733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21</a:t>
            </a:fld>
            <a:endParaRPr lang="zh-CN" altLang="en-US"/>
          </a:p>
        </p:txBody>
      </p:sp>
    </p:spTree>
    <p:extLst>
      <p:ext uri="{BB962C8B-B14F-4D97-AF65-F5344CB8AC3E}">
        <p14:creationId xmlns:p14="http://schemas.microsoft.com/office/powerpoint/2010/main" val="426796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5</a:t>
            </a:fld>
            <a:endParaRPr lang="zh-CN" altLang="en-US"/>
          </a:p>
        </p:txBody>
      </p:sp>
    </p:spTree>
    <p:extLst>
      <p:ext uri="{BB962C8B-B14F-4D97-AF65-F5344CB8AC3E}">
        <p14:creationId xmlns:p14="http://schemas.microsoft.com/office/powerpoint/2010/main" val="368602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7</a:t>
            </a:fld>
            <a:endParaRPr lang="zh-CN" altLang="en-US"/>
          </a:p>
        </p:txBody>
      </p:sp>
    </p:spTree>
    <p:extLst>
      <p:ext uri="{BB962C8B-B14F-4D97-AF65-F5344CB8AC3E}">
        <p14:creationId xmlns:p14="http://schemas.microsoft.com/office/powerpoint/2010/main" val="4926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6CF1A-E888-4A07-B96A-456D0CF69483}"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9"/>
            <a:ext cx="7772400" cy="1102712"/>
          </a:xfrm>
        </p:spPr>
        <p:txBody>
          <a:bodyPr/>
          <a:lstStyle/>
          <a:p>
            <a:r>
              <a:rPr lang="zh-CN" altLang="en-US"/>
              <a:t>单击此处编辑母版标题样式</a:t>
            </a:r>
          </a:p>
        </p:txBody>
      </p:sp>
      <p:sp>
        <p:nvSpPr>
          <p:cNvPr id="3" name="副标题 2"/>
          <p:cNvSpPr>
            <a:spLocks noGrp="1"/>
          </p:cNvSpPr>
          <p:nvPr>
            <p:ph type="subTitle" idx="1"/>
          </p:nvPr>
        </p:nvSpPr>
        <p:spPr>
          <a:xfrm>
            <a:off x="1371600" y="2915160"/>
            <a:ext cx="6400800" cy="131468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8035" indent="0" algn="ctr">
              <a:buNone/>
              <a:defRPr>
                <a:solidFill>
                  <a:schemeClr val="tx1">
                    <a:tint val="75000"/>
                  </a:schemeClr>
                </a:solidFill>
              </a:defRPr>
            </a:lvl7pPr>
            <a:lvl8pPr marL="2400935" indent="0" algn="ctr">
              <a:buNone/>
              <a:defRPr>
                <a:solidFill>
                  <a:schemeClr val="tx1">
                    <a:tint val="75000"/>
                  </a:schemeClr>
                </a:solidFill>
              </a:defRPr>
            </a:lvl8pPr>
            <a:lvl9pPr marL="274383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15"/>
            <a:ext cx="6019800" cy="43894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4"/>
            <a:ext cx="7772400" cy="102173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8035" indent="0">
              <a:buNone/>
              <a:defRPr sz="1050">
                <a:solidFill>
                  <a:schemeClr val="tx1">
                    <a:tint val="75000"/>
                  </a:schemeClr>
                </a:solidFill>
              </a:defRPr>
            </a:lvl7pPr>
            <a:lvl8pPr marL="2400935" indent="0">
              <a:buNone/>
              <a:defRPr sz="1050">
                <a:solidFill>
                  <a:schemeClr val="tx1">
                    <a:tint val="75000"/>
                  </a:schemeClr>
                </a:solidFill>
              </a:defRPr>
            </a:lvl8pPr>
            <a:lvl9pPr marL="2743835"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361"/>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361"/>
            <a:ext cx="4038600" cy="339506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442"/>
            <a:ext cx="4040188"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5" y="1631442"/>
            <a:ext cx="4041775"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49" y="204824"/>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514"/>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662"/>
            <a:ext cx="5486400" cy="308664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4B1069-3899-470A-8AB1-734237277644}" type="datetimeFigureOut">
              <a:rPr lang="zh-CN" altLang="en-US" smtClean="0"/>
              <a:pPr/>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15"/>
            <a:ext cx="8229600" cy="857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361"/>
            <a:ext cx="8229600" cy="339506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098"/>
            <a:ext cx="21336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6D4B1069-3899-470A-8AB1-734237277644}" type="datetimeFigureOut">
              <a:rPr lang="zh-CN" altLang="en-US" smtClean="0"/>
              <a:pPr/>
              <a:t>2021/12/30</a:t>
            </a:fld>
            <a:endParaRPr lang="zh-CN" altLang="en-US"/>
          </a:p>
        </p:txBody>
      </p:sp>
      <p:sp>
        <p:nvSpPr>
          <p:cNvPr id="5" name="页脚占位符 4"/>
          <p:cNvSpPr>
            <a:spLocks noGrp="1"/>
          </p:cNvSpPr>
          <p:nvPr>
            <p:ph type="ftr" sz="quarter" idx="3"/>
          </p:nvPr>
        </p:nvSpPr>
        <p:spPr>
          <a:xfrm>
            <a:off x="3124200" y="4768098"/>
            <a:ext cx="28956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098"/>
            <a:ext cx="21336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BA8C7957-89EC-4DC7-A1B9-6F0B3159CBF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6540" algn="l" defTabSz="685800" rtl="0" eaLnBrk="1" latinLnBrk="0" hangingPunct="1">
        <a:spcBef>
          <a:spcPct val="15000"/>
        </a:spcBef>
        <a:buFont typeface="Arial" panose="020B0604020202020204" pitchFamily="34" charset="0"/>
        <a:buChar char="•"/>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panose="020B0604020202020204" pitchFamily="34" charset="0"/>
        <a:buChar char="–"/>
        <a:defRPr sz="2100" kern="1200">
          <a:solidFill>
            <a:schemeClr val="tx1"/>
          </a:solidFill>
          <a:latin typeface="+mn-lt"/>
          <a:ea typeface="+mn-ea"/>
          <a:cs typeface="+mn-cs"/>
        </a:defRPr>
      </a:lvl2pPr>
      <a:lvl3pPr marL="857250" indent="-170815" algn="l" defTabSz="685800" rtl="0" eaLnBrk="1" latinLnBrk="0" hangingPunct="1">
        <a:spcBef>
          <a:spcPct val="15000"/>
        </a:spcBef>
        <a:buFont typeface="Arial" panose="020B0604020202020204" pitchFamily="34" charset="0"/>
        <a:buChar char="•"/>
        <a:defRPr sz="1800" kern="1200">
          <a:solidFill>
            <a:schemeClr val="tx1"/>
          </a:solidFill>
          <a:latin typeface="+mn-lt"/>
          <a:ea typeface="+mn-ea"/>
          <a:cs typeface="+mn-cs"/>
        </a:defRPr>
      </a:lvl3pPr>
      <a:lvl4pPr marL="12001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4pPr>
      <a:lvl5pPr marL="1543050"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5pPr>
      <a:lvl6pPr marL="18865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任意多边形 3"/>
          <p:cNvSpPr/>
          <p:nvPr/>
        </p:nvSpPr>
        <p:spPr>
          <a:xfrm>
            <a:off x="207169" y="1510163"/>
            <a:ext cx="8589169" cy="1808560"/>
          </a:xfrm>
          <a:custGeom>
            <a:avLst/>
            <a:gdLst>
              <a:gd name="txL" fmla="*/ 0 w 11417523"/>
              <a:gd name="txT" fmla="*/ 0 h 2411413"/>
              <a:gd name="txR" fmla="*/ 11417523 w 11417523"/>
              <a:gd name="txB" fmla="*/ 2411413 h 2411413"/>
            </a:gdLst>
            <a:ahLst/>
            <a:cxnLst>
              <a:cxn ang="0">
                <a:pos x="0" y="0"/>
              </a:cxn>
              <a:cxn ang="0">
                <a:pos x="10763065" y="8775"/>
              </a:cxn>
              <a:cxn ang="0">
                <a:pos x="11417523" y="1219857"/>
              </a:cxn>
              <a:cxn ang="0">
                <a:pos x="10770010" y="2411413"/>
              </a:cxn>
              <a:cxn ang="0">
                <a:pos x="0" y="2411413"/>
              </a:cxn>
              <a:cxn ang="0">
                <a:pos x="657225" y="1209675"/>
              </a:cxn>
              <a:cxn ang="0">
                <a:pos x="0" y="0"/>
              </a:cxn>
            </a:cxnLst>
            <a:rect l="txL" t="txT" r="txR" b="txB"/>
            <a:pathLst>
              <a:path w="11417523" h="2411413">
                <a:moveTo>
                  <a:pt x="0" y="0"/>
                </a:moveTo>
                <a:lnTo>
                  <a:pt x="10763065" y="8775"/>
                </a:lnTo>
                <a:lnTo>
                  <a:pt x="11417523" y="1219857"/>
                </a:lnTo>
                <a:lnTo>
                  <a:pt x="10770010" y="2411413"/>
                </a:lnTo>
                <a:lnTo>
                  <a:pt x="0" y="2411413"/>
                </a:lnTo>
                <a:lnTo>
                  <a:pt x="657225" y="1209675"/>
                </a:lnTo>
                <a:lnTo>
                  <a:pt x="0" y="0"/>
                </a:lnTo>
                <a:close/>
              </a:path>
            </a:pathLst>
          </a:custGeom>
          <a:solidFill>
            <a:srgbClr val="14335D"/>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5" name="任意多边形 4"/>
          <p:cNvSpPr/>
          <p:nvPr/>
        </p:nvSpPr>
        <p:spPr>
          <a:xfrm>
            <a:off x="225029" y="1522069"/>
            <a:ext cx="8554640" cy="1788319"/>
          </a:xfrm>
          <a:custGeom>
            <a:avLst/>
            <a:gdLst>
              <a:gd name="txL" fmla="*/ 0 w 11405821"/>
              <a:gd name="txT" fmla="*/ 0 h 2382838"/>
              <a:gd name="txR" fmla="*/ 11405821 w 11405821"/>
              <a:gd name="txB" fmla="*/ 2382838 h 2382838"/>
            </a:gdLst>
            <a:ahLst/>
            <a:cxnLst>
              <a:cxn ang="0">
                <a:pos x="0" y="0"/>
              </a:cxn>
              <a:cxn ang="0">
                <a:pos x="10753938" y="0"/>
              </a:cxn>
              <a:cxn ang="0">
                <a:pos x="11405821" y="1206319"/>
              </a:cxn>
              <a:cxn ang="0">
                <a:pos x="10766480" y="2382838"/>
              </a:cxn>
              <a:cxn ang="0">
                <a:pos x="0" y="2382838"/>
              </a:cxn>
              <a:cxn ang="0">
                <a:pos x="649288" y="1195388"/>
              </a:cxn>
            </a:cxnLst>
            <a:rect l="txL" t="txT" r="txR" b="txB"/>
            <a:pathLst>
              <a:path w="11405821" h="2382838">
                <a:moveTo>
                  <a:pt x="0" y="0"/>
                </a:moveTo>
                <a:lnTo>
                  <a:pt x="10753938" y="0"/>
                </a:lnTo>
                <a:lnTo>
                  <a:pt x="11405821" y="1206319"/>
                </a:lnTo>
                <a:lnTo>
                  <a:pt x="10766480" y="2382838"/>
                </a:lnTo>
                <a:lnTo>
                  <a:pt x="0" y="2382838"/>
                </a:lnTo>
                <a:lnTo>
                  <a:pt x="649288" y="1195388"/>
                </a:lnTo>
                <a:close/>
              </a:path>
            </a:pathLst>
          </a:custGeom>
          <a:solidFill>
            <a:srgbClr val="414455"/>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6" name="任意多边形 5"/>
          <p:cNvSpPr/>
          <p:nvPr/>
        </p:nvSpPr>
        <p:spPr>
          <a:xfrm>
            <a:off x="260747" y="1542310"/>
            <a:ext cx="8490347" cy="1746647"/>
          </a:xfrm>
          <a:custGeom>
            <a:avLst/>
            <a:gdLst>
              <a:gd name="txL" fmla="*/ 0 w 11320096"/>
              <a:gd name="txT" fmla="*/ 0 h 2328863"/>
              <a:gd name="txR" fmla="*/ 11320096 w 11320096"/>
              <a:gd name="txB" fmla="*/ 2328863 h 2328863"/>
            </a:gdLst>
            <a:ahLst/>
            <a:cxnLst>
              <a:cxn ang="0">
                <a:pos x="0" y="0"/>
              </a:cxn>
              <a:cxn ang="0">
                <a:pos x="10682797" y="0"/>
              </a:cxn>
              <a:cxn ang="0">
                <a:pos x="11320096" y="1179332"/>
              </a:cxn>
              <a:cxn ang="0">
                <a:pos x="10695421" y="2328863"/>
              </a:cxn>
              <a:cxn ang="0">
                <a:pos x="0" y="2328863"/>
              </a:cxn>
              <a:cxn ang="0">
                <a:pos x="628650" y="1168400"/>
              </a:cxn>
            </a:cxnLst>
            <a:rect l="txL" t="txT" r="txR" b="txB"/>
            <a:pathLst>
              <a:path w="11320096" h="2328863">
                <a:moveTo>
                  <a:pt x="0" y="0"/>
                </a:moveTo>
                <a:lnTo>
                  <a:pt x="10682797" y="0"/>
                </a:lnTo>
                <a:lnTo>
                  <a:pt x="11320096" y="1179332"/>
                </a:lnTo>
                <a:lnTo>
                  <a:pt x="10695421" y="2328863"/>
                </a:lnTo>
                <a:lnTo>
                  <a:pt x="0" y="2328863"/>
                </a:lnTo>
                <a:lnTo>
                  <a:pt x="628650" y="1168400"/>
                </a:ln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77" name="任意多边形 6"/>
          <p:cNvSpPr/>
          <p:nvPr/>
        </p:nvSpPr>
        <p:spPr>
          <a:xfrm>
            <a:off x="296466" y="1563741"/>
            <a:ext cx="8429625" cy="1704975"/>
          </a:xfrm>
          <a:custGeom>
            <a:avLst/>
            <a:gdLst>
              <a:gd name="txL" fmla="*/ 0 w 11239498"/>
              <a:gd name="txT" fmla="*/ 0 h 2273300"/>
              <a:gd name="txR" fmla="*/ 11239498 w 11239498"/>
              <a:gd name="txB" fmla="*/ 2273300 h 2273300"/>
            </a:gdLst>
            <a:ahLst/>
            <a:cxnLst>
              <a:cxn ang="0">
                <a:pos x="0" y="0"/>
              </a:cxn>
              <a:cxn ang="0">
                <a:pos x="10620214" y="0"/>
              </a:cxn>
              <a:cxn ang="0">
                <a:pos x="11239498" y="1145995"/>
              </a:cxn>
              <a:cxn ang="0">
                <a:pos x="10626901" y="2273300"/>
              </a:cxn>
              <a:cxn ang="0">
                <a:pos x="0" y="2273300"/>
              </a:cxn>
              <a:cxn ang="0">
                <a:pos x="615950" y="1139825"/>
              </a:cxn>
            </a:cxnLst>
            <a:rect l="txL" t="txT" r="txR" b="txB"/>
            <a:pathLst>
              <a:path w="11239498" h="2273300">
                <a:moveTo>
                  <a:pt x="0" y="0"/>
                </a:moveTo>
                <a:lnTo>
                  <a:pt x="10620214" y="0"/>
                </a:lnTo>
                <a:lnTo>
                  <a:pt x="11239498" y="1145995"/>
                </a:lnTo>
                <a:lnTo>
                  <a:pt x="10626901" y="2273300"/>
                </a:lnTo>
                <a:lnTo>
                  <a:pt x="0" y="2273300"/>
                </a:lnTo>
                <a:lnTo>
                  <a:pt x="615950" y="1139825"/>
                </a:lnTo>
                <a:close/>
              </a:path>
            </a:pathLst>
          </a:custGeom>
          <a:solidFill>
            <a:srgbClr val="414455"/>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3082" name="组合 11"/>
          <p:cNvGrpSpPr/>
          <p:nvPr/>
        </p:nvGrpSpPr>
        <p:grpSpPr>
          <a:xfrm>
            <a:off x="1261540" y="1539873"/>
            <a:ext cx="1850754" cy="1753901"/>
            <a:chOff x="14287" y="41275"/>
            <a:chExt cx="1427163" cy="1352550"/>
          </a:xfrm>
        </p:grpSpPr>
        <p:sp>
          <p:nvSpPr>
            <p:cNvPr id="3083" name="Freeform 58"/>
            <p:cNvSpPr/>
            <p:nvPr/>
          </p:nvSpPr>
          <p:spPr>
            <a:xfrm>
              <a:off x="14287" y="41275"/>
              <a:ext cx="1427163" cy="1352550"/>
            </a:xfrm>
            <a:custGeom>
              <a:avLst/>
              <a:gdLst>
                <a:gd name="txL" fmla="*/ 0 w 209"/>
                <a:gd name="txT" fmla="*/ 0 h 197"/>
                <a:gd name="txR" fmla="*/ 209 w 209"/>
                <a:gd name="txB" fmla="*/ 197 h 197"/>
              </a:gdLst>
              <a:ahLst/>
              <a:cxnLst>
                <a:cxn ang="0">
                  <a:pos x="102" y="197"/>
                </a:cxn>
                <a:cxn ang="0">
                  <a:pos x="84" y="196"/>
                </a:cxn>
                <a:cxn ang="0">
                  <a:pos x="21" y="155"/>
                </a:cxn>
                <a:cxn ang="0">
                  <a:pos x="5" y="81"/>
                </a:cxn>
                <a:cxn ang="0">
                  <a:pos x="102" y="0"/>
                </a:cxn>
                <a:cxn ang="0">
                  <a:pos x="120" y="1"/>
                </a:cxn>
                <a:cxn ang="0">
                  <a:pos x="199" y="116"/>
                </a:cxn>
                <a:cxn ang="0">
                  <a:pos x="102" y="197"/>
                </a:cxn>
              </a:cxnLst>
              <a:rect l="txL" t="txT" r="txR" b="txB"/>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85" name="Freeform 60"/>
            <p:cNvSpPr/>
            <p:nvPr/>
          </p:nvSpPr>
          <p:spPr>
            <a:xfrm>
              <a:off x="163512" y="171450"/>
              <a:ext cx="1093788" cy="1092200"/>
            </a:xfrm>
            <a:custGeom>
              <a:avLst/>
              <a:gdLst>
                <a:gd name="txL" fmla="*/ 0 w 160"/>
                <a:gd name="txT" fmla="*/ 0 h 159"/>
                <a:gd name="txR" fmla="*/ 160 w 160"/>
                <a:gd name="txB" fmla="*/ 159 h 159"/>
              </a:gdLst>
              <a:ahLst/>
              <a:cxnLst>
                <a:cxn ang="0">
                  <a:pos x="80" y="0"/>
                </a:cxn>
                <a:cxn ang="0">
                  <a:pos x="0" y="79"/>
                </a:cxn>
                <a:cxn ang="0">
                  <a:pos x="4" y="104"/>
                </a:cxn>
                <a:cxn ang="0">
                  <a:pos x="39" y="92"/>
                </a:cxn>
                <a:cxn ang="0">
                  <a:pos x="39" y="94"/>
                </a:cxn>
                <a:cxn ang="0">
                  <a:pos x="44" y="91"/>
                </a:cxn>
                <a:cxn ang="0">
                  <a:pos x="67" y="61"/>
                </a:cxn>
                <a:cxn ang="0">
                  <a:pos x="85" y="32"/>
                </a:cxn>
                <a:cxn ang="0">
                  <a:pos x="87" y="21"/>
                </a:cxn>
                <a:cxn ang="0">
                  <a:pos x="88" y="14"/>
                </a:cxn>
                <a:cxn ang="0">
                  <a:pos x="98" y="17"/>
                </a:cxn>
                <a:cxn ang="0">
                  <a:pos x="94" y="51"/>
                </a:cxn>
                <a:cxn ang="0">
                  <a:pos x="96" y="61"/>
                </a:cxn>
                <a:cxn ang="0">
                  <a:pos x="104" y="63"/>
                </a:cxn>
                <a:cxn ang="0">
                  <a:pos x="117" y="64"/>
                </a:cxn>
                <a:cxn ang="0">
                  <a:pos x="125" y="71"/>
                </a:cxn>
                <a:cxn ang="0">
                  <a:pos x="125" y="79"/>
                </a:cxn>
                <a:cxn ang="0">
                  <a:pos x="128" y="91"/>
                </a:cxn>
                <a:cxn ang="0">
                  <a:pos x="125" y="98"/>
                </a:cxn>
                <a:cxn ang="0">
                  <a:pos x="126" y="107"/>
                </a:cxn>
                <a:cxn ang="0">
                  <a:pos x="123" y="111"/>
                </a:cxn>
                <a:cxn ang="0">
                  <a:pos x="121" y="115"/>
                </a:cxn>
                <a:cxn ang="0">
                  <a:pos x="104" y="126"/>
                </a:cxn>
                <a:cxn ang="0">
                  <a:pos x="73" y="128"/>
                </a:cxn>
                <a:cxn ang="0">
                  <a:pos x="73" y="128"/>
                </a:cxn>
                <a:cxn ang="0">
                  <a:pos x="72" y="128"/>
                </a:cxn>
                <a:cxn ang="0">
                  <a:pos x="55" y="139"/>
                </a:cxn>
                <a:cxn ang="0">
                  <a:pos x="57" y="146"/>
                </a:cxn>
                <a:cxn ang="0">
                  <a:pos x="45" y="151"/>
                </a:cxn>
                <a:cxn ang="0">
                  <a:pos x="80" y="159"/>
                </a:cxn>
                <a:cxn ang="0">
                  <a:pos x="160" y="79"/>
                </a:cxn>
                <a:cxn ang="0">
                  <a:pos x="80" y="0"/>
                </a:cxn>
              </a:cxnLst>
              <a:rect l="txL" t="txT" r="txR" b="txB"/>
              <a:pathLst>
                <a:path w="160" h="159">
                  <a:moveTo>
                    <a:pt x="80" y="0"/>
                  </a:moveTo>
                  <a:cubicBezTo>
                    <a:pt x="36" y="0"/>
                    <a:pt x="0" y="35"/>
                    <a:pt x="0" y="79"/>
                  </a:cubicBezTo>
                  <a:cubicBezTo>
                    <a:pt x="0" y="88"/>
                    <a:pt x="2" y="96"/>
                    <a:pt x="4" y="104"/>
                  </a:cubicBezTo>
                  <a:cubicBezTo>
                    <a:pt x="39" y="92"/>
                    <a:pt x="39" y="92"/>
                    <a:pt x="39" y="92"/>
                  </a:cubicBezTo>
                  <a:cubicBezTo>
                    <a:pt x="39" y="94"/>
                    <a:pt x="39" y="94"/>
                    <a:pt x="39" y="94"/>
                  </a:cubicBezTo>
                  <a:cubicBezTo>
                    <a:pt x="41" y="93"/>
                    <a:pt x="43" y="92"/>
                    <a:pt x="44" y="91"/>
                  </a:cubicBezTo>
                  <a:cubicBezTo>
                    <a:pt x="57" y="84"/>
                    <a:pt x="61" y="73"/>
                    <a:pt x="67" y="61"/>
                  </a:cubicBezTo>
                  <a:cubicBezTo>
                    <a:pt x="72" y="51"/>
                    <a:pt x="81" y="42"/>
                    <a:pt x="85" y="32"/>
                  </a:cubicBezTo>
                  <a:cubicBezTo>
                    <a:pt x="86" y="28"/>
                    <a:pt x="87" y="25"/>
                    <a:pt x="87" y="21"/>
                  </a:cubicBezTo>
                  <a:cubicBezTo>
                    <a:pt x="87" y="19"/>
                    <a:pt x="86" y="16"/>
                    <a:pt x="88" y="14"/>
                  </a:cubicBezTo>
                  <a:cubicBezTo>
                    <a:pt x="91" y="10"/>
                    <a:pt x="95" y="14"/>
                    <a:pt x="98" y="17"/>
                  </a:cubicBezTo>
                  <a:cubicBezTo>
                    <a:pt x="105" y="28"/>
                    <a:pt x="98" y="40"/>
                    <a:pt x="94" y="51"/>
                  </a:cubicBezTo>
                  <a:cubicBezTo>
                    <a:pt x="92" y="56"/>
                    <a:pt x="89" y="59"/>
                    <a:pt x="96" y="61"/>
                  </a:cubicBezTo>
                  <a:cubicBezTo>
                    <a:pt x="96" y="61"/>
                    <a:pt x="104" y="63"/>
                    <a:pt x="104" y="63"/>
                  </a:cubicBezTo>
                  <a:cubicBezTo>
                    <a:pt x="109" y="64"/>
                    <a:pt x="113" y="62"/>
                    <a:pt x="117" y="64"/>
                  </a:cubicBezTo>
                  <a:cubicBezTo>
                    <a:pt x="120" y="66"/>
                    <a:pt x="124" y="68"/>
                    <a:pt x="125" y="71"/>
                  </a:cubicBezTo>
                  <a:cubicBezTo>
                    <a:pt x="126" y="74"/>
                    <a:pt x="125" y="77"/>
                    <a:pt x="125" y="79"/>
                  </a:cubicBezTo>
                  <a:cubicBezTo>
                    <a:pt x="125" y="84"/>
                    <a:pt x="128" y="86"/>
                    <a:pt x="128" y="91"/>
                  </a:cubicBezTo>
                  <a:cubicBezTo>
                    <a:pt x="127" y="94"/>
                    <a:pt x="125" y="95"/>
                    <a:pt x="125" y="98"/>
                  </a:cubicBezTo>
                  <a:cubicBezTo>
                    <a:pt x="125" y="101"/>
                    <a:pt x="126" y="104"/>
                    <a:pt x="126" y="107"/>
                  </a:cubicBezTo>
                  <a:cubicBezTo>
                    <a:pt x="125" y="109"/>
                    <a:pt x="124" y="110"/>
                    <a:pt x="123" y="111"/>
                  </a:cubicBezTo>
                  <a:cubicBezTo>
                    <a:pt x="121" y="112"/>
                    <a:pt x="121" y="113"/>
                    <a:pt x="121" y="115"/>
                  </a:cubicBezTo>
                  <a:cubicBezTo>
                    <a:pt x="120" y="123"/>
                    <a:pt x="111" y="126"/>
                    <a:pt x="104" y="126"/>
                  </a:cubicBezTo>
                  <a:cubicBezTo>
                    <a:pt x="93" y="127"/>
                    <a:pt x="84" y="127"/>
                    <a:pt x="73" y="128"/>
                  </a:cubicBezTo>
                  <a:cubicBezTo>
                    <a:pt x="73" y="128"/>
                    <a:pt x="73" y="128"/>
                    <a:pt x="73" y="128"/>
                  </a:cubicBezTo>
                  <a:cubicBezTo>
                    <a:pt x="73" y="128"/>
                    <a:pt x="73" y="128"/>
                    <a:pt x="72" y="128"/>
                  </a:cubicBezTo>
                  <a:cubicBezTo>
                    <a:pt x="66" y="131"/>
                    <a:pt x="61" y="135"/>
                    <a:pt x="55" y="139"/>
                  </a:cubicBezTo>
                  <a:cubicBezTo>
                    <a:pt x="57" y="146"/>
                    <a:pt x="57" y="146"/>
                    <a:pt x="57" y="146"/>
                  </a:cubicBezTo>
                  <a:cubicBezTo>
                    <a:pt x="45" y="151"/>
                    <a:pt x="45" y="151"/>
                    <a:pt x="45" y="151"/>
                  </a:cubicBezTo>
                  <a:cubicBezTo>
                    <a:pt x="56" y="156"/>
                    <a:pt x="68" y="159"/>
                    <a:pt x="80" y="159"/>
                  </a:cubicBezTo>
                  <a:cubicBezTo>
                    <a:pt x="124" y="159"/>
                    <a:pt x="160" y="124"/>
                    <a:pt x="160" y="79"/>
                  </a:cubicBezTo>
                  <a:cubicBezTo>
                    <a:pt x="160" y="35"/>
                    <a:pt x="124" y="0"/>
                    <a:pt x="80" y="0"/>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086" name="Freeform 61"/>
            <p:cNvSpPr>
              <a:spLocks noEditPoints="1"/>
            </p:cNvSpPr>
            <p:nvPr/>
          </p:nvSpPr>
          <p:spPr>
            <a:xfrm>
              <a:off x="109537" y="130175"/>
              <a:ext cx="1230313" cy="1174750"/>
            </a:xfrm>
            <a:custGeom>
              <a:avLst/>
              <a:gdLst>
                <a:gd name="txL" fmla="*/ 0 w 180"/>
                <a:gd name="txT" fmla="*/ 0 h 171"/>
                <a:gd name="txR" fmla="*/ 180 w 180"/>
                <a:gd name="txB" fmla="*/ 171 h 171"/>
              </a:gdLst>
              <a:ahLst/>
              <a:cxnLst>
                <a:cxn ang="0">
                  <a:pos x="103" y="2"/>
                </a:cxn>
                <a:cxn ang="0">
                  <a:pos x="88" y="0"/>
                </a:cxn>
                <a:cxn ang="0">
                  <a:pos x="4" y="70"/>
                </a:cxn>
                <a:cxn ang="0">
                  <a:pos x="18" y="134"/>
                </a:cxn>
                <a:cxn ang="0">
                  <a:pos x="73" y="169"/>
                </a:cxn>
                <a:cxn ang="0">
                  <a:pos x="88" y="171"/>
                </a:cxn>
                <a:cxn ang="0">
                  <a:pos x="172" y="101"/>
                </a:cxn>
                <a:cxn ang="0">
                  <a:pos x="103" y="2"/>
                </a:cxn>
                <a:cxn ang="0">
                  <a:pos x="169" y="100"/>
                </a:cxn>
                <a:cxn ang="0">
                  <a:pos x="88" y="167"/>
                </a:cxn>
                <a:cxn ang="0">
                  <a:pos x="73" y="166"/>
                </a:cxn>
                <a:cxn ang="0">
                  <a:pos x="21" y="132"/>
                </a:cxn>
                <a:cxn ang="0">
                  <a:pos x="8" y="71"/>
                </a:cxn>
                <a:cxn ang="0">
                  <a:pos x="88" y="4"/>
                </a:cxn>
                <a:cxn ang="0">
                  <a:pos x="103" y="5"/>
                </a:cxn>
                <a:cxn ang="0">
                  <a:pos x="169" y="100"/>
                </a:cxn>
              </a:cxnLst>
              <a:rect l="txL" t="txT" r="txR" b="txB"/>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sp>
        <p:nvSpPr>
          <p:cNvPr id="3087" name="文本框 16"/>
          <p:cNvSpPr/>
          <p:nvPr/>
        </p:nvSpPr>
        <p:spPr>
          <a:xfrm>
            <a:off x="3569970" y="2392680"/>
            <a:ext cx="4500880" cy="954107"/>
          </a:xfrm>
          <a:prstGeom prst="rect">
            <a:avLst/>
          </a:prstGeom>
          <a:noFill/>
          <a:ln w="9525">
            <a:noFill/>
          </a:ln>
        </p:spPr>
        <p:txBody>
          <a:bodyPr wrap="square">
            <a:spAutoFit/>
          </a:bodyPr>
          <a:lstStyle/>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生成式对抗神经网络</a:t>
            </a:r>
            <a:endParaRPr lang="en-US"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spcBef>
                <a:spcPts val="0"/>
              </a:spcBef>
              <a:spcAft>
                <a:spcPts val="0"/>
              </a:spcAft>
              <a:defRPr/>
            </a:pP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实现车道线检测</a:t>
            </a:r>
            <a:endParaRPr lang="zh-CN" altLang="en-US" sz="2800" b="1" dirty="0">
              <a:solidFill>
                <a:srgbClr val="F2EED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8" name="矩形 8"/>
          <p:cNvSpPr/>
          <p:nvPr/>
        </p:nvSpPr>
        <p:spPr>
          <a:xfrm>
            <a:off x="3378857" y="3630832"/>
            <a:ext cx="2485686" cy="338554"/>
          </a:xfrm>
          <a:prstGeom prst="rect">
            <a:avLst/>
          </a:prstGeom>
          <a:solidFill>
            <a:srgbClr val="414455"/>
          </a:solidFill>
          <a:ln w="9525">
            <a:noFill/>
          </a:ln>
        </p:spPr>
        <p:txBody>
          <a:bodyPr wrap="square">
            <a:spAutoFit/>
          </a:bodyPr>
          <a:lstStyle/>
          <a:p>
            <a:pPr lvl="0" algn="r" eaLnBrk="1" hangingPunct="1">
              <a:lnSpc>
                <a:spcPct val="100000"/>
              </a:lnSpc>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汇报人： 、、、、、、、</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9" name="矩形 9"/>
          <p:cNvSpPr/>
          <p:nvPr/>
        </p:nvSpPr>
        <p:spPr>
          <a:xfrm>
            <a:off x="6086904" y="3746248"/>
            <a:ext cx="2377575" cy="338554"/>
          </a:xfrm>
          <a:prstGeom prst="rect">
            <a:avLst/>
          </a:prstGeom>
          <a:solidFill>
            <a:srgbClr val="414455"/>
          </a:solidFill>
          <a:ln w="9525">
            <a:noFill/>
          </a:ln>
        </p:spPr>
        <p:txBody>
          <a:bodyPr wrap="none">
            <a:spAutoFit/>
          </a:bodyPr>
          <a:lstStyle/>
          <a:p>
            <a:pPr lvl="0" algn="ctr" eaLnBrk="1" hangingPunct="1">
              <a:lnSpc>
                <a:spcPct val="10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时间：</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2021</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27</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日</a:t>
            </a:r>
            <a:endParaRPr lang="en-US" altLang="x-none"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TextBox 7"/>
          <p:cNvSpPr>
            <a:spLocks noChangeArrowheads="1"/>
          </p:cNvSpPr>
          <p:nvPr/>
        </p:nvSpPr>
        <p:spPr bwMode="auto">
          <a:xfrm>
            <a:off x="3665220" y="2125345"/>
            <a:ext cx="42906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基于经典的生成式对抗神经网络</a:t>
            </a:r>
            <a:r>
              <a:rPr lang="en"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Pix2Pix</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实现了车道线检测</a:t>
            </a:r>
          </a:p>
        </p:txBody>
      </p:sp>
      <p:grpSp>
        <p:nvGrpSpPr>
          <p:cNvPr id="48" name="组合 47"/>
          <p:cNvGrpSpPr/>
          <p:nvPr/>
        </p:nvGrpSpPr>
        <p:grpSpPr>
          <a:xfrm>
            <a:off x="1024255" y="1292860"/>
            <a:ext cx="2258695" cy="2037080"/>
            <a:chOff x="3720691" y="2824413"/>
            <a:chExt cx="1341120" cy="1209172"/>
          </a:xfrm>
        </p:grpSpPr>
        <p:sp>
          <p:nvSpPr>
            <p:cNvPr id="4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5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51" name="Freeform 89"/>
          <p:cNvSpPr>
            <a:spLocks noEditPoints="1"/>
          </p:cNvSpPr>
          <p:nvPr/>
        </p:nvSpPr>
        <p:spPr bwMode="auto">
          <a:xfrm>
            <a:off x="1804035" y="1655445"/>
            <a:ext cx="767080" cy="1235710"/>
          </a:xfrm>
          <a:custGeom>
            <a:avLst/>
            <a:gdLst>
              <a:gd name="T0" fmla="*/ 70 w 124"/>
              <a:gd name="T1" fmla="*/ 160 h 200"/>
              <a:gd name="T2" fmla="*/ 70 w 124"/>
              <a:gd name="T3" fmla="*/ 184 h 200"/>
              <a:gd name="T4" fmla="*/ 97 w 124"/>
              <a:gd name="T5" fmla="*/ 184 h 200"/>
              <a:gd name="T6" fmla="*/ 97 w 124"/>
              <a:gd name="T7" fmla="*/ 200 h 200"/>
              <a:gd name="T8" fmla="*/ 25 w 124"/>
              <a:gd name="T9" fmla="*/ 200 h 200"/>
              <a:gd name="T10" fmla="*/ 25 w 124"/>
              <a:gd name="T11" fmla="*/ 184 h 200"/>
              <a:gd name="T12" fmla="*/ 53 w 124"/>
              <a:gd name="T13" fmla="*/ 184 h 200"/>
              <a:gd name="T14" fmla="*/ 53 w 124"/>
              <a:gd name="T15" fmla="*/ 160 h 200"/>
              <a:gd name="T16" fmla="*/ 0 w 124"/>
              <a:gd name="T17" fmla="*/ 98 h 200"/>
              <a:gd name="T18" fmla="*/ 0 w 124"/>
              <a:gd name="T19" fmla="*/ 76 h 200"/>
              <a:gd name="T20" fmla="*/ 17 w 124"/>
              <a:gd name="T21" fmla="*/ 76 h 200"/>
              <a:gd name="T22" fmla="*/ 17 w 124"/>
              <a:gd name="T23" fmla="*/ 98 h 200"/>
              <a:gd name="T24" fmla="*/ 30 w 124"/>
              <a:gd name="T25" fmla="*/ 130 h 200"/>
              <a:gd name="T26" fmla="*/ 62 w 124"/>
              <a:gd name="T27" fmla="*/ 144 h 200"/>
              <a:gd name="T28" fmla="*/ 94 w 124"/>
              <a:gd name="T29" fmla="*/ 130 h 200"/>
              <a:gd name="T30" fmla="*/ 105 w 124"/>
              <a:gd name="T31" fmla="*/ 98 h 200"/>
              <a:gd name="T32" fmla="*/ 105 w 124"/>
              <a:gd name="T33" fmla="*/ 76 h 200"/>
              <a:gd name="T34" fmla="*/ 124 w 124"/>
              <a:gd name="T35" fmla="*/ 76 h 200"/>
              <a:gd name="T36" fmla="*/ 124 w 124"/>
              <a:gd name="T37" fmla="*/ 98 h 200"/>
              <a:gd name="T38" fmla="*/ 70 w 124"/>
              <a:gd name="T39" fmla="*/ 160 h 200"/>
              <a:gd name="T40" fmla="*/ 63 w 124"/>
              <a:gd name="T41" fmla="*/ 132 h 200"/>
              <a:gd name="T42" fmla="*/ 29 w 124"/>
              <a:gd name="T43" fmla="*/ 97 h 200"/>
              <a:gd name="T44" fmla="*/ 29 w 124"/>
              <a:gd name="T45" fmla="*/ 88 h 200"/>
              <a:gd name="T46" fmla="*/ 77 w 124"/>
              <a:gd name="T47" fmla="*/ 88 h 200"/>
              <a:gd name="T48" fmla="*/ 77 w 124"/>
              <a:gd name="T49" fmla="*/ 80 h 200"/>
              <a:gd name="T50" fmla="*/ 29 w 124"/>
              <a:gd name="T51" fmla="*/ 80 h 200"/>
              <a:gd name="T52" fmla="*/ 29 w 124"/>
              <a:gd name="T53" fmla="*/ 64 h 200"/>
              <a:gd name="T54" fmla="*/ 77 w 124"/>
              <a:gd name="T55" fmla="*/ 64 h 200"/>
              <a:gd name="T56" fmla="*/ 77 w 124"/>
              <a:gd name="T57" fmla="*/ 56 h 200"/>
              <a:gd name="T58" fmla="*/ 29 w 124"/>
              <a:gd name="T59" fmla="*/ 56 h 200"/>
              <a:gd name="T60" fmla="*/ 29 w 124"/>
              <a:gd name="T61" fmla="*/ 44 h 200"/>
              <a:gd name="T62" fmla="*/ 77 w 124"/>
              <a:gd name="T63" fmla="*/ 44 h 200"/>
              <a:gd name="T64" fmla="*/ 77 w 124"/>
              <a:gd name="T65" fmla="*/ 36 h 200"/>
              <a:gd name="T66" fmla="*/ 29 w 124"/>
              <a:gd name="T67" fmla="*/ 36 h 200"/>
              <a:gd name="T68" fmla="*/ 63 w 124"/>
              <a:gd name="T69" fmla="*/ 0 h 200"/>
              <a:gd name="T70" fmla="*/ 97 w 124"/>
              <a:gd name="T71" fmla="*/ 36 h 200"/>
              <a:gd name="T72" fmla="*/ 97 w 124"/>
              <a:gd name="T73" fmla="*/ 97 h 200"/>
              <a:gd name="T74" fmla="*/ 63 w 124"/>
              <a:gd name="T75"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200">
                <a:moveTo>
                  <a:pt x="70" y="160"/>
                </a:moveTo>
                <a:cubicBezTo>
                  <a:pt x="70" y="184"/>
                  <a:pt x="70" y="184"/>
                  <a:pt x="70" y="184"/>
                </a:cubicBezTo>
                <a:cubicBezTo>
                  <a:pt x="97" y="184"/>
                  <a:pt x="97" y="184"/>
                  <a:pt x="97" y="184"/>
                </a:cubicBezTo>
                <a:cubicBezTo>
                  <a:pt x="97" y="200"/>
                  <a:pt x="97" y="200"/>
                  <a:pt x="97" y="200"/>
                </a:cubicBezTo>
                <a:cubicBezTo>
                  <a:pt x="25" y="200"/>
                  <a:pt x="25" y="200"/>
                  <a:pt x="25" y="200"/>
                </a:cubicBezTo>
                <a:cubicBezTo>
                  <a:pt x="25" y="184"/>
                  <a:pt x="25" y="184"/>
                  <a:pt x="25" y="184"/>
                </a:cubicBezTo>
                <a:cubicBezTo>
                  <a:pt x="53" y="184"/>
                  <a:pt x="53" y="184"/>
                  <a:pt x="53" y="184"/>
                </a:cubicBezTo>
                <a:cubicBezTo>
                  <a:pt x="53" y="160"/>
                  <a:pt x="53" y="160"/>
                  <a:pt x="53" y="160"/>
                </a:cubicBezTo>
                <a:cubicBezTo>
                  <a:pt x="23" y="156"/>
                  <a:pt x="0" y="130"/>
                  <a:pt x="0" y="98"/>
                </a:cubicBezTo>
                <a:cubicBezTo>
                  <a:pt x="0" y="76"/>
                  <a:pt x="0" y="76"/>
                  <a:pt x="0" y="76"/>
                </a:cubicBezTo>
                <a:cubicBezTo>
                  <a:pt x="17" y="76"/>
                  <a:pt x="17" y="76"/>
                  <a:pt x="17" y="76"/>
                </a:cubicBezTo>
                <a:cubicBezTo>
                  <a:pt x="17" y="98"/>
                  <a:pt x="17" y="98"/>
                  <a:pt x="17" y="98"/>
                </a:cubicBezTo>
                <a:cubicBezTo>
                  <a:pt x="17" y="111"/>
                  <a:pt x="22" y="122"/>
                  <a:pt x="30" y="130"/>
                </a:cubicBezTo>
                <a:cubicBezTo>
                  <a:pt x="38" y="139"/>
                  <a:pt x="49" y="144"/>
                  <a:pt x="62" y="144"/>
                </a:cubicBezTo>
                <a:cubicBezTo>
                  <a:pt x="75" y="144"/>
                  <a:pt x="86" y="139"/>
                  <a:pt x="94" y="130"/>
                </a:cubicBezTo>
                <a:cubicBezTo>
                  <a:pt x="102" y="122"/>
                  <a:pt x="105" y="111"/>
                  <a:pt x="105" y="98"/>
                </a:cubicBezTo>
                <a:cubicBezTo>
                  <a:pt x="105" y="76"/>
                  <a:pt x="105" y="76"/>
                  <a:pt x="105" y="76"/>
                </a:cubicBezTo>
                <a:cubicBezTo>
                  <a:pt x="124" y="76"/>
                  <a:pt x="124" y="76"/>
                  <a:pt x="124" y="76"/>
                </a:cubicBezTo>
                <a:cubicBezTo>
                  <a:pt x="124" y="98"/>
                  <a:pt x="124" y="98"/>
                  <a:pt x="124" y="98"/>
                </a:cubicBezTo>
                <a:cubicBezTo>
                  <a:pt x="124" y="130"/>
                  <a:pt x="100" y="156"/>
                  <a:pt x="70" y="160"/>
                </a:cubicBezTo>
                <a:close/>
                <a:moveTo>
                  <a:pt x="63" y="132"/>
                </a:moveTo>
                <a:cubicBezTo>
                  <a:pt x="45" y="132"/>
                  <a:pt x="29" y="116"/>
                  <a:pt x="29" y="97"/>
                </a:cubicBezTo>
                <a:cubicBezTo>
                  <a:pt x="29" y="88"/>
                  <a:pt x="29" y="88"/>
                  <a:pt x="29" y="88"/>
                </a:cubicBezTo>
                <a:cubicBezTo>
                  <a:pt x="77" y="88"/>
                  <a:pt x="77" y="88"/>
                  <a:pt x="77" y="88"/>
                </a:cubicBezTo>
                <a:cubicBezTo>
                  <a:pt x="77" y="80"/>
                  <a:pt x="77" y="80"/>
                  <a:pt x="77" y="80"/>
                </a:cubicBezTo>
                <a:cubicBezTo>
                  <a:pt x="29" y="80"/>
                  <a:pt x="29" y="80"/>
                  <a:pt x="29" y="80"/>
                </a:cubicBezTo>
                <a:cubicBezTo>
                  <a:pt x="29" y="64"/>
                  <a:pt x="29" y="64"/>
                  <a:pt x="29" y="64"/>
                </a:cubicBezTo>
                <a:cubicBezTo>
                  <a:pt x="77" y="64"/>
                  <a:pt x="77" y="64"/>
                  <a:pt x="77" y="64"/>
                </a:cubicBezTo>
                <a:cubicBezTo>
                  <a:pt x="77" y="56"/>
                  <a:pt x="77" y="56"/>
                  <a:pt x="77" y="56"/>
                </a:cubicBezTo>
                <a:cubicBezTo>
                  <a:pt x="29" y="56"/>
                  <a:pt x="29" y="56"/>
                  <a:pt x="29" y="56"/>
                </a:cubicBezTo>
                <a:cubicBezTo>
                  <a:pt x="29" y="44"/>
                  <a:pt x="29" y="44"/>
                  <a:pt x="29" y="44"/>
                </a:cubicBezTo>
                <a:cubicBezTo>
                  <a:pt x="77" y="44"/>
                  <a:pt x="77" y="44"/>
                  <a:pt x="77" y="44"/>
                </a:cubicBezTo>
                <a:cubicBezTo>
                  <a:pt x="77" y="36"/>
                  <a:pt x="77" y="36"/>
                  <a:pt x="77" y="36"/>
                </a:cubicBezTo>
                <a:cubicBezTo>
                  <a:pt x="29" y="36"/>
                  <a:pt x="29" y="36"/>
                  <a:pt x="29" y="36"/>
                </a:cubicBezTo>
                <a:cubicBezTo>
                  <a:pt x="30" y="17"/>
                  <a:pt x="46" y="0"/>
                  <a:pt x="63" y="0"/>
                </a:cubicBezTo>
                <a:cubicBezTo>
                  <a:pt x="82" y="0"/>
                  <a:pt x="97" y="16"/>
                  <a:pt x="97" y="36"/>
                </a:cubicBezTo>
                <a:cubicBezTo>
                  <a:pt x="97" y="97"/>
                  <a:pt x="97" y="97"/>
                  <a:pt x="97" y="97"/>
                </a:cubicBezTo>
                <a:cubicBezTo>
                  <a:pt x="97" y="116"/>
                  <a:pt x="82" y="132"/>
                  <a:pt x="63" y="132"/>
                </a:cubicBezTo>
                <a:close/>
              </a:path>
            </a:pathLst>
          </a:custGeom>
          <a:solidFill>
            <a:srgbClr val="414455"/>
          </a:solidFill>
          <a:ln>
            <a:noFill/>
          </a:ln>
        </p:spPr>
        <p:txBody>
          <a:bodyPr vert="horz" wrap="square" lIns="68562" tIns="34281" rIns="68562" bIns="34281" numCol="1" anchor="t" anchorCtr="0" compatLnSpc="1"/>
          <a:lstStyle/>
          <a:p>
            <a:endParaRPr lang="zh-CN" altLang="en-US" sz="1350"/>
          </a:p>
        </p:txBody>
      </p:sp>
      <p:sp>
        <p:nvSpPr>
          <p:cNvPr id="52" name="Freeform 5"/>
          <p:cNvSpPr/>
          <p:nvPr/>
        </p:nvSpPr>
        <p:spPr bwMode="auto">
          <a:xfrm rot="1855731">
            <a:off x="1263650" y="1468120"/>
            <a:ext cx="1822450" cy="16433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cxnSp>
        <p:nvCxnSpPr>
          <p:cNvPr id="87" name="直接连接符 86"/>
          <p:cNvCxnSpPr/>
          <p:nvPr/>
        </p:nvCxnSpPr>
        <p:spPr>
          <a:xfrm>
            <a:off x="3636010" y="2392680"/>
            <a:ext cx="4319905"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7" name="Freeform 76"/>
          <p:cNvSpPr/>
          <p:nvPr/>
        </p:nvSpPr>
        <p:spPr>
          <a:xfrm>
            <a:off x="5371624"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8" name="Freeform 77"/>
          <p:cNvSpPr/>
          <p:nvPr/>
        </p:nvSpPr>
        <p:spPr>
          <a:xfrm>
            <a:off x="5664518"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39" name="Freeform 78"/>
          <p:cNvSpPr/>
          <p:nvPr/>
        </p:nvSpPr>
        <p:spPr>
          <a:xfrm>
            <a:off x="5957411"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0" name="Freeform 79"/>
          <p:cNvSpPr/>
          <p:nvPr/>
        </p:nvSpPr>
        <p:spPr>
          <a:xfrm>
            <a:off x="6250305"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1" name="Freeform 80"/>
          <p:cNvSpPr/>
          <p:nvPr/>
        </p:nvSpPr>
        <p:spPr>
          <a:xfrm>
            <a:off x="6543199"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2" name="Freeform 81"/>
          <p:cNvSpPr/>
          <p:nvPr/>
        </p:nvSpPr>
        <p:spPr>
          <a:xfrm>
            <a:off x="3896916"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54"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54"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3" name="Freeform 82"/>
          <p:cNvSpPr/>
          <p:nvPr/>
        </p:nvSpPr>
        <p:spPr>
          <a:xfrm>
            <a:off x="4189810"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54"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54"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4" name="Freeform 83"/>
          <p:cNvSpPr/>
          <p:nvPr/>
        </p:nvSpPr>
        <p:spPr>
          <a:xfrm>
            <a:off x="4482704"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54"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54"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5" name="Freeform 84"/>
          <p:cNvSpPr/>
          <p:nvPr/>
        </p:nvSpPr>
        <p:spPr>
          <a:xfrm>
            <a:off x="4768454" y="1784245"/>
            <a:ext cx="207169" cy="198834"/>
          </a:xfrm>
          <a:custGeom>
            <a:avLst/>
            <a:gdLst>
              <a:gd name="txL" fmla="*/ 0 w 174"/>
              <a:gd name="txT" fmla="*/ 0 h 167"/>
              <a:gd name="txR" fmla="*/ 174 w 174"/>
              <a:gd name="txB" fmla="*/ 167 h 167"/>
            </a:gdLst>
            <a:ahLst/>
            <a:cxnLst>
              <a:cxn ang="0">
                <a:pos x="90" y="0"/>
              </a:cxn>
              <a:cxn ang="0">
                <a:pos x="114" y="56"/>
              </a:cxn>
              <a:cxn ang="0">
                <a:pos x="174" y="62"/>
              </a:cxn>
              <a:cxn ang="0">
                <a:pos x="132" y="105"/>
              </a:cxn>
              <a:cxn ang="0">
                <a:pos x="144" y="167"/>
              </a:cxn>
              <a:cxn ang="0">
                <a:pos x="90" y="136"/>
              </a:cxn>
              <a:cxn ang="0">
                <a:pos x="36" y="167"/>
              </a:cxn>
              <a:cxn ang="0">
                <a:pos x="48" y="105"/>
              </a:cxn>
              <a:cxn ang="0">
                <a:pos x="0" y="62"/>
              </a:cxn>
              <a:cxn ang="0">
                <a:pos x="60" y="56"/>
              </a:cxn>
              <a:cxn ang="0">
                <a:pos x="90" y="0"/>
              </a:cxn>
            </a:cxnLst>
            <a:rect l="txL" t="txT" r="txR" b="txB"/>
            <a:pathLst>
              <a:path w="174" h="167">
                <a:moveTo>
                  <a:pt x="90" y="0"/>
                </a:moveTo>
                <a:lnTo>
                  <a:pt x="114" y="56"/>
                </a:lnTo>
                <a:lnTo>
                  <a:pt x="174" y="62"/>
                </a:lnTo>
                <a:lnTo>
                  <a:pt x="132" y="105"/>
                </a:lnTo>
                <a:lnTo>
                  <a:pt x="144" y="167"/>
                </a:lnTo>
                <a:lnTo>
                  <a:pt x="90" y="136"/>
                </a:lnTo>
                <a:lnTo>
                  <a:pt x="36" y="167"/>
                </a:lnTo>
                <a:lnTo>
                  <a:pt x="48" y="105"/>
                </a:lnTo>
                <a:lnTo>
                  <a:pt x="0" y="62"/>
                </a:lnTo>
                <a:lnTo>
                  <a:pt x="60" y="56"/>
                </a:lnTo>
                <a:lnTo>
                  <a:pt x="90"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6" name="Freeform 85"/>
          <p:cNvSpPr/>
          <p:nvPr/>
        </p:nvSpPr>
        <p:spPr>
          <a:xfrm>
            <a:off x="5061347" y="1784245"/>
            <a:ext cx="207169" cy="198834"/>
          </a:xfrm>
          <a:custGeom>
            <a:avLst/>
            <a:gdLst>
              <a:gd name="txL" fmla="*/ 0 w 174"/>
              <a:gd name="txT" fmla="*/ 0 h 167"/>
              <a:gd name="txR" fmla="*/ 174 w 174"/>
              <a:gd name="txB" fmla="*/ 167 h 167"/>
            </a:gdLst>
            <a:ahLst/>
            <a:cxnLst>
              <a:cxn ang="0">
                <a:pos x="90" y="0"/>
              </a:cxn>
              <a:cxn ang="0">
                <a:pos x="114" y="56"/>
              </a:cxn>
              <a:cxn ang="0">
                <a:pos x="174" y="62"/>
              </a:cxn>
              <a:cxn ang="0">
                <a:pos x="132" y="105"/>
              </a:cxn>
              <a:cxn ang="0">
                <a:pos x="144" y="167"/>
              </a:cxn>
              <a:cxn ang="0">
                <a:pos x="90" y="136"/>
              </a:cxn>
              <a:cxn ang="0">
                <a:pos x="36" y="167"/>
              </a:cxn>
              <a:cxn ang="0">
                <a:pos x="48" y="105"/>
              </a:cxn>
              <a:cxn ang="0">
                <a:pos x="0" y="62"/>
              </a:cxn>
              <a:cxn ang="0">
                <a:pos x="60" y="56"/>
              </a:cxn>
              <a:cxn ang="0">
                <a:pos x="90" y="0"/>
              </a:cxn>
            </a:cxnLst>
            <a:rect l="txL" t="txT" r="txR" b="txB"/>
            <a:pathLst>
              <a:path w="174" h="167">
                <a:moveTo>
                  <a:pt x="90" y="0"/>
                </a:moveTo>
                <a:lnTo>
                  <a:pt x="114" y="56"/>
                </a:lnTo>
                <a:lnTo>
                  <a:pt x="174" y="62"/>
                </a:lnTo>
                <a:lnTo>
                  <a:pt x="132" y="105"/>
                </a:lnTo>
                <a:lnTo>
                  <a:pt x="144" y="167"/>
                </a:lnTo>
                <a:lnTo>
                  <a:pt x="90" y="136"/>
                </a:lnTo>
                <a:lnTo>
                  <a:pt x="36" y="167"/>
                </a:lnTo>
                <a:lnTo>
                  <a:pt x="48" y="105"/>
                </a:lnTo>
                <a:lnTo>
                  <a:pt x="0" y="62"/>
                </a:lnTo>
                <a:lnTo>
                  <a:pt x="60" y="56"/>
                </a:lnTo>
                <a:lnTo>
                  <a:pt x="90"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7" name="Freeform 81"/>
          <p:cNvSpPr/>
          <p:nvPr/>
        </p:nvSpPr>
        <p:spPr>
          <a:xfrm>
            <a:off x="3635931"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54"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54"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53" name="Freeform 80"/>
          <p:cNvSpPr/>
          <p:nvPr/>
        </p:nvSpPr>
        <p:spPr>
          <a:xfrm>
            <a:off x="6867525"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54" name="Freeform 80"/>
          <p:cNvSpPr/>
          <p:nvPr/>
        </p:nvSpPr>
        <p:spPr>
          <a:xfrm>
            <a:off x="7136924"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55" name="Freeform 80"/>
          <p:cNvSpPr/>
          <p:nvPr/>
        </p:nvSpPr>
        <p:spPr>
          <a:xfrm>
            <a:off x="7461250"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56" name="Freeform 80"/>
          <p:cNvSpPr/>
          <p:nvPr/>
        </p:nvSpPr>
        <p:spPr>
          <a:xfrm>
            <a:off x="7755890" y="1784245"/>
            <a:ext cx="200025" cy="198834"/>
          </a:xfrm>
          <a:custGeom>
            <a:avLst/>
            <a:gdLst>
              <a:gd name="txL" fmla="*/ 0 w 168"/>
              <a:gd name="txT" fmla="*/ 0 h 167"/>
              <a:gd name="txR" fmla="*/ 168 w 168"/>
              <a:gd name="txB" fmla="*/ 167 h 167"/>
            </a:gdLst>
            <a:ahLst/>
            <a:cxnLst>
              <a:cxn ang="0">
                <a:pos x="84" y="0"/>
              </a:cxn>
              <a:cxn ang="0">
                <a:pos x="108" y="56"/>
              </a:cxn>
              <a:cxn ang="0">
                <a:pos x="168" y="62"/>
              </a:cxn>
              <a:cxn ang="0">
                <a:pos x="126" y="105"/>
              </a:cxn>
              <a:cxn ang="0">
                <a:pos x="138" y="167"/>
              </a:cxn>
              <a:cxn ang="0">
                <a:pos x="84" y="136"/>
              </a:cxn>
              <a:cxn ang="0">
                <a:pos x="30" y="167"/>
              </a:cxn>
              <a:cxn ang="0">
                <a:pos x="42" y="105"/>
              </a:cxn>
              <a:cxn ang="0">
                <a:pos x="0" y="62"/>
              </a:cxn>
              <a:cxn ang="0">
                <a:pos x="60" y="56"/>
              </a:cxn>
              <a:cxn ang="0">
                <a:pos x="84" y="0"/>
              </a:cxn>
            </a:cxnLst>
            <a:rect l="txL" t="txT" r="txR" b="txB"/>
            <a:pathLst>
              <a:path w="168" h="167">
                <a:moveTo>
                  <a:pt x="84" y="0"/>
                </a:moveTo>
                <a:lnTo>
                  <a:pt x="108" y="56"/>
                </a:lnTo>
                <a:lnTo>
                  <a:pt x="168" y="62"/>
                </a:lnTo>
                <a:lnTo>
                  <a:pt x="126" y="105"/>
                </a:lnTo>
                <a:lnTo>
                  <a:pt x="138" y="167"/>
                </a:lnTo>
                <a:lnTo>
                  <a:pt x="84" y="136"/>
                </a:lnTo>
                <a:lnTo>
                  <a:pt x="30" y="167"/>
                </a:lnTo>
                <a:lnTo>
                  <a:pt x="42" y="105"/>
                </a:lnTo>
                <a:lnTo>
                  <a:pt x="0" y="62"/>
                </a:lnTo>
                <a:lnTo>
                  <a:pt x="60" y="56"/>
                </a:lnTo>
                <a:lnTo>
                  <a:pt x="84" y="0"/>
                </a:lnTo>
                <a:close/>
              </a:path>
            </a:pathLst>
          </a:custGeom>
          <a:solidFill>
            <a:schemeClr val="bg1"/>
          </a:solidFill>
          <a:ln w="9525">
            <a:noFill/>
          </a:ln>
        </p:spPr>
        <p:txBody>
          <a:bodyPr vert="horz" wrap="square" anchor="t"/>
          <a:lstStyle/>
          <a:p>
            <a:pPr lvl="0">
              <a:lnSpc>
                <a:spcPct val="100000"/>
              </a:lnSpc>
            </a:pPr>
            <a:endParaRPr sz="135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800"/>
                                        <p:tgtEl>
                                          <p:spTgt spid="88"/>
                                        </p:tgtEl>
                                      </p:cBhvr>
                                    </p:animEffect>
                                  </p:childTnLst>
                                </p:cTn>
                              </p:par>
                              <p:par>
                                <p:cTn id="8" presetID="53" presetClass="entr" presetSubtype="16"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500" fill="hold"/>
                                        <p:tgtEl>
                                          <p:spTgt spid="48"/>
                                        </p:tgtEl>
                                        <p:attrNameLst>
                                          <p:attrName>ppt_w</p:attrName>
                                        </p:attrNameLst>
                                      </p:cBhvr>
                                      <p:tavLst>
                                        <p:tav tm="0">
                                          <p:val>
                                            <p:fltVal val="0"/>
                                          </p:val>
                                        </p:tav>
                                        <p:tav tm="100000">
                                          <p:val>
                                            <p:strVal val="#ppt_w"/>
                                          </p:val>
                                        </p:tav>
                                      </p:tavLst>
                                    </p:anim>
                                    <p:anim calcmode="lin" valueType="num">
                                      <p:cBhvr>
                                        <p:cTn id="11" dur="500" fill="hold"/>
                                        <p:tgtEl>
                                          <p:spTgt spid="48"/>
                                        </p:tgtEl>
                                        <p:attrNameLst>
                                          <p:attrName>ppt_h</p:attrName>
                                        </p:attrNameLst>
                                      </p:cBhvr>
                                      <p:tavLst>
                                        <p:tav tm="0">
                                          <p:val>
                                            <p:fltVal val="0"/>
                                          </p:val>
                                        </p:tav>
                                        <p:tav tm="100000">
                                          <p:val>
                                            <p:strVal val="#ppt_h"/>
                                          </p:val>
                                        </p:tav>
                                      </p:tavLst>
                                    </p:anim>
                                    <p:animEffect transition="in" filter="fade">
                                      <p:cBhvr>
                                        <p:cTn id="12" dur="500"/>
                                        <p:tgtEl>
                                          <p:spTgt spid="4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par>
                                <p:cTn id="23" presetID="22" presetClass="entr" presetSubtype="8" fill="hold" nodeType="withEffect">
                                  <p:stCondLst>
                                    <p:cond delay="1000"/>
                                  </p:stCondLst>
                                  <p:childTnLst>
                                    <p:set>
                                      <p:cBhvr>
                                        <p:cTn id="24" dur="1" fill="hold">
                                          <p:stCondLst>
                                            <p:cond delay="0"/>
                                          </p:stCondLst>
                                        </p:cTn>
                                        <p:tgtEl>
                                          <p:spTgt spid="87"/>
                                        </p:tgtEl>
                                        <p:attrNameLst>
                                          <p:attrName>style.visibility</p:attrName>
                                        </p:attrNameLst>
                                      </p:cBhvr>
                                      <p:to>
                                        <p:strVal val="visible"/>
                                      </p:to>
                                    </p:set>
                                    <p:animEffect transition="in" filter="wipe(left)">
                                      <p:cBhvr>
                                        <p:cTn id="2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51" grpId="0" bldLvl="0" animBg="1"/>
      <p:bldP spid="5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9" name="组合 158"/>
          <p:cNvGrpSpPr/>
          <p:nvPr/>
        </p:nvGrpSpPr>
        <p:grpSpPr>
          <a:xfrm>
            <a:off x="2064628" y="1988867"/>
            <a:ext cx="1384430" cy="1248221"/>
            <a:chOff x="3720691" y="2824413"/>
            <a:chExt cx="1341120" cy="1209172"/>
          </a:xfrm>
        </p:grpSpPr>
        <p:sp>
          <p:nvSpPr>
            <p:cNvPr id="1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62"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69" name="组合 168"/>
          <p:cNvGrpSpPr/>
          <p:nvPr/>
        </p:nvGrpSpPr>
        <p:grpSpPr>
          <a:xfrm>
            <a:off x="3350801" y="2079269"/>
            <a:ext cx="208734" cy="138347"/>
            <a:chOff x="9482595" y="2565731"/>
            <a:chExt cx="278384" cy="184511"/>
          </a:xfrm>
        </p:grpSpPr>
        <p:sp>
          <p:nvSpPr>
            <p:cNvPr id="170" name="椭圆 169"/>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圆角矩形 15"/>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17" name="矩形 16"/>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TextBox 17"/>
          <p:cNvSpPr txBox="1"/>
          <p:nvPr/>
        </p:nvSpPr>
        <p:spPr>
          <a:xfrm flipH="1">
            <a:off x="4410024" y="2091923"/>
            <a:ext cx="269960" cy="845820"/>
          </a:xfrm>
          <a:prstGeom prst="rect">
            <a:avLst/>
          </a:prstGeom>
          <a:noFill/>
        </p:spPr>
        <p:txBody>
          <a:bodyPr wrap="square" rtlCol="0">
            <a:spAutoFit/>
          </a:bodyPr>
          <a:lstStyle/>
          <a:p>
            <a:pPr algn="ctr"/>
            <a:r>
              <a:rPr lang="en-US" sz="4950" b="1" dirty="0">
                <a:solidFill>
                  <a:schemeClr val="bg1"/>
                </a:solidFill>
                <a:latin typeface="方正兰亭黑简体" panose="02000000000000000000" pitchFamily="2" charset="-122"/>
                <a:ea typeface="方正兰亭黑简体" panose="02000000000000000000" pitchFamily="2" charset="-122"/>
              </a:rPr>
              <a:t>3</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9" name="文本框 9"/>
          <p:cNvSpPr txBox="1"/>
          <p:nvPr/>
        </p:nvSpPr>
        <p:spPr>
          <a:xfrm>
            <a:off x="5219903" y="2004841"/>
            <a:ext cx="2051694" cy="375088"/>
          </a:xfrm>
          <a:prstGeom prst="rect">
            <a:avLst/>
          </a:prstGeom>
          <a:noFill/>
        </p:spPr>
        <p:txBody>
          <a:bodyPr wrap="square" lIns="51421" tIns="25710" rIns="51421" bIns="25710" rtlCol="0">
            <a:spAutoFit/>
          </a:bodyPr>
          <a:lstStyle/>
          <a:p>
            <a:pPr marL="0" lvl="1"/>
            <a:r>
              <a:rPr lang="zh-CN" altLang="en-US" sz="2100" b="1" dirty="0">
                <a:solidFill>
                  <a:schemeClr val="bg1"/>
                </a:solidFill>
                <a:latin typeface="微软雅黑" panose="020B0503020204020204" pitchFamily="34" charset="-122"/>
                <a:ea typeface="微软雅黑" panose="020B0503020204020204" pitchFamily="34" charset="-122"/>
              </a:rPr>
              <a:t>数据简介</a:t>
            </a:r>
          </a:p>
        </p:txBody>
      </p:sp>
      <p:grpSp>
        <p:nvGrpSpPr>
          <p:cNvPr id="45" name="组合 44"/>
          <p:cNvGrpSpPr>
            <a:grpSpLocks noChangeAspect="1"/>
          </p:cNvGrpSpPr>
          <p:nvPr/>
        </p:nvGrpSpPr>
        <p:grpSpPr>
          <a:xfrm>
            <a:off x="2441288" y="2318905"/>
            <a:ext cx="672929" cy="577247"/>
            <a:chOff x="5084763" y="971548"/>
            <a:chExt cx="323865" cy="277813"/>
          </a:xfrm>
          <a:solidFill>
            <a:srgbClr val="414455"/>
          </a:solidFill>
        </p:grpSpPr>
        <p:sp>
          <p:nvSpPr>
            <p:cNvPr id="46"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47"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48"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grpSp>
        <p:nvGrpSpPr>
          <p:cNvPr id="55" name="组合 54">
            <a:extLst>
              <a:ext uri="{FF2B5EF4-FFF2-40B4-BE49-F238E27FC236}">
                <a16:creationId xmlns:a16="http://schemas.microsoft.com/office/drawing/2014/main" id="{D4FD3A87-F0F1-1742-A23C-3BCBD0BC5494}"/>
              </a:ext>
            </a:extLst>
          </p:cNvPr>
          <p:cNvGrpSpPr/>
          <p:nvPr/>
        </p:nvGrpSpPr>
        <p:grpSpPr>
          <a:xfrm>
            <a:off x="6087434" y="2559171"/>
            <a:ext cx="2178068" cy="378572"/>
            <a:chOff x="4319797" y="3314605"/>
            <a:chExt cx="2261416" cy="195138"/>
          </a:xfrm>
        </p:grpSpPr>
        <p:sp>
          <p:nvSpPr>
            <p:cNvPr id="66" name="文本框 9">
              <a:extLst>
                <a:ext uri="{FF2B5EF4-FFF2-40B4-BE49-F238E27FC236}">
                  <a16:creationId xmlns:a16="http://schemas.microsoft.com/office/drawing/2014/main" id="{313B408D-9F85-1942-8529-852134AAFB18}"/>
                </a:ext>
              </a:extLst>
            </p:cNvPr>
            <p:cNvSpPr txBox="1"/>
            <p:nvPr/>
          </p:nvSpPr>
          <p:spPr>
            <a:xfrm>
              <a:off x="4802773" y="3358398"/>
              <a:ext cx="1778440" cy="142781"/>
            </a:xfrm>
            <a:prstGeom prst="rect">
              <a:avLst/>
            </a:prstGeom>
            <a:noFill/>
          </p:spPr>
          <p:txBody>
            <a:bodyPr wrap="square" lIns="0" tIns="0" rIns="0" bIns="0" rtlCol="0">
              <a:spAutoFit/>
            </a:bodyPr>
            <a:lstStyle/>
            <a:p>
              <a:pPr marL="0" lvl="1"/>
              <a:r>
                <a:rPr lang="en-US" altLang="zh-CN" dirty="0">
                  <a:solidFill>
                    <a:schemeClr val="bg1"/>
                  </a:solidFill>
                  <a:latin typeface="微软雅黑" panose="020B0503020204020204" pitchFamily="34" charset="-122"/>
                  <a:ea typeface="微软雅黑" panose="020B0503020204020204" pitchFamily="34" charset="-122"/>
                </a:rPr>
                <a:t>VIL-100</a:t>
              </a:r>
              <a:r>
                <a:rPr lang="zh-CN" altLang="en-US" dirty="0">
                  <a:solidFill>
                    <a:schemeClr val="bg1"/>
                  </a:solidFill>
                  <a:latin typeface="微软雅黑" panose="020B0503020204020204" pitchFamily="34" charset="-122"/>
                  <a:ea typeface="微软雅黑" panose="020B0503020204020204" pitchFamily="34" charset="-122"/>
                </a:rPr>
                <a:t>数据集</a:t>
              </a:r>
            </a:p>
          </p:txBody>
        </p:sp>
        <p:grpSp>
          <p:nvGrpSpPr>
            <p:cNvPr id="67" name="组合 66">
              <a:extLst>
                <a:ext uri="{FF2B5EF4-FFF2-40B4-BE49-F238E27FC236}">
                  <a16:creationId xmlns:a16="http://schemas.microsoft.com/office/drawing/2014/main" id="{81B2A547-B082-4D45-BA83-3488157B1954}"/>
                </a:ext>
              </a:extLst>
            </p:cNvPr>
            <p:cNvGrpSpPr/>
            <p:nvPr/>
          </p:nvGrpSpPr>
          <p:grpSpPr>
            <a:xfrm>
              <a:off x="4319797" y="3314605"/>
              <a:ext cx="390637" cy="195138"/>
              <a:chOff x="4955601" y="3715236"/>
              <a:chExt cx="390637" cy="195138"/>
            </a:xfrm>
          </p:grpSpPr>
          <p:sp>
            <p:nvSpPr>
              <p:cNvPr id="68" name="椭圆 67">
                <a:extLst>
                  <a:ext uri="{FF2B5EF4-FFF2-40B4-BE49-F238E27FC236}">
                    <a16:creationId xmlns:a16="http://schemas.microsoft.com/office/drawing/2014/main" id="{4AAA3CE0-E9E3-E14E-AF37-A74335283535}"/>
                  </a:ext>
                </a:extLst>
              </p:cNvPr>
              <p:cNvSpPr/>
              <p:nvPr/>
            </p:nvSpPr>
            <p:spPr>
              <a:xfrm>
                <a:off x="4955601" y="3715236"/>
                <a:ext cx="390637" cy="195138"/>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9" name="等腰三角形 20">
                <a:extLst>
                  <a:ext uri="{FF2B5EF4-FFF2-40B4-BE49-F238E27FC236}">
                    <a16:creationId xmlns:a16="http://schemas.microsoft.com/office/drawing/2014/main" id="{FB8359F8-132D-1D4F-99C0-2F658AF4524D}"/>
                  </a:ext>
                </a:extLst>
              </p:cNvPr>
              <p:cNvSpPr/>
              <p:nvPr/>
            </p:nvSpPr>
            <p:spPr>
              <a:xfrm rot="5400000">
                <a:off x="5109665" y="3671825"/>
                <a:ext cx="149580" cy="2779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0-#ppt_w/2"/>
                                          </p:val>
                                        </p:tav>
                                        <p:tav tm="100000">
                                          <p:val>
                                            <p:strVal val="#ppt_x"/>
                                          </p:val>
                                        </p:tav>
                                      </p:tavLst>
                                    </p:anim>
                                    <p:anim calcmode="lin" valueType="num">
                                      <p:cBhvr additive="base">
                                        <p:cTn id="8" dur="500" fill="hold"/>
                                        <p:tgtEl>
                                          <p:spTgt spid="1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fill="hold"/>
                                        <p:tgtEl>
                                          <p:spTgt spid="162"/>
                                        </p:tgtEl>
                                        <p:attrNameLst>
                                          <p:attrName>ppt_x</p:attrName>
                                        </p:attrNameLst>
                                      </p:cBhvr>
                                      <p:tavLst>
                                        <p:tav tm="0">
                                          <p:val>
                                            <p:strVal val="0-#ppt_w/2"/>
                                          </p:val>
                                        </p:tav>
                                        <p:tav tm="100000">
                                          <p:val>
                                            <p:strVal val="#ppt_x"/>
                                          </p:val>
                                        </p:tav>
                                      </p:tavLst>
                                    </p:anim>
                                    <p:anim calcmode="lin" valueType="num">
                                      <p:cBhvr additive="base">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0-#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1000"/>
                                        <p:tgtEl>
                                          <p:spTgt spid="169"/>
                                        </p:tgtEl>
                                      </p:cBhvr>
                                    </p:animEffect>
                                    <p:anim calcmode="lin" valueType="num">
                                      <p:cBhvr>
                                        <p:cTn id="41" dur="1000" fill="hold"/>
                                        <p:tgtEl>
                                          <p:spTgt spid="169"/>
                                        </p:tgtEl>
                                        <p:attrNameLst>
                                          <p:attrName>ppt_x</p:attrName>
                                        </p:attrNameLst>
                                      </p:cBhvr>
                                      <p:tavLst>
                                        <p:tav tm="0">
                                          <p:val>
                                            <p:strVal val="#ppt_x"/>
                                          </p:val>
                                        </p:tav>
                                        <p:tav tm="100000">
                                          <p:val>
                                            <p:strVal val="#ppt_x"/>
                                          </p:val>
                                        </p:tav>
                                      </p:tavLst>
                                    </p:anim>
                                    <p:anim calcmode="lin" valueType="num">
                                      <p:cBhvr>
                                        <p:cTn id="42" dur="1000" fill="hold"/>
                                        <p:tgtEl>
                                          <p:spTgt spid="169"/>
                                        </p:tgtEl>
                                        <p:attrNameLst>
                                          <p:attrName>ppt_y</p:attrName>
                                        </p:attrNameLst>
                                      </p:cBhvr>
                                      <p:tavLst>
                                        <p:tav tm="0">
                                          <p:val>
                                            <p:strVal val="#ppt_y+.1"/>
                                          </p:val>
                                        </p:tav>
                                        <p:tav tm="100000">
                                          <p:val>
                                            <p:strVal val="#ppt_y"/>
                                          </p:val>
                                        </p:tav>
                                      </p:tavLst>
                                    </p:anim>
                                  </p:childTnLst>
                                </p:cTn>
                              </p:par>
                              <p:par>
                                <p:cTn id="43" presetID="53" presetClass="entr" presetSubtype="16" fill="hold" nodeType="withEffect">
                                  <p:stCondLst>
                                    <p:cond delay="500"/>
                                  </p:stCondLst>
                                  <p:childTnLst>
                                    <p:set>
                                      <p:cBhvr>
                                        <p:cTn id="44" dur="1" fill="hold">
                                          <p:stCondLst>
                                            <p:cond delay="0"/>
                                          </p:stCondLst>
                                        </p:cTn>
                                        <p:tgtEl>
                                          <p:spTgt spid="55"/>
                                        </p:tgtEl>
                                        <p:attrNameLst>
                                          <p:attrName>style.visibility</p:attrName>
                                        </p:attrNameLst>
                                      </p:cBhvr>
                                      <p:to>
                                        <p:strVal val="visible"/>
                                      </p:to>
                                    </p:set>
                                    <p:anim calcmode="lin" valueType="num">
                                      <p:cBhvr>
                                        <p:cTn id="45" dur="500" fill="hold"/>
                                        <p:tgtEl>
                                          <p:spTgt spid="55"/>
                                        </p:tgtEl>
                                        <p:attrNameLst>
                                          <p:attrName>ppt_w</p:attrName>
                                        </p:attrNameLst>
                                      </p:cBhvr>
                                      <p:tavLst>
                                        <p:tav tm="0">
                                          <p:val>
                                            <p:fltVal val="0"/>
                                          </p:val>
                                        </p:tav>
                                        <p:tav tm="100000">
                                          <p:val>
                                            <p:strVal val="#ppt_w"/>
                                          </p:val>
                                        </p:tav>
                                      </p:tavLst>
                                    </p:anim>
                                    <p:anim calcmode="lin" valueType="num">
                                      <p:cBhvr>
                                        <p:cTn id="46" dur="500" fill="hold"/>
                                        <p:tgtEl>
                                          <p:spTgt spid="55"/>
                                        </p:tgtEl>
                                        <p:attrNameLst>
                                          <p:attrName>ppt_h</p:attrName>
                                        </p:attrNameLst>
                                      </p:cBhvr>
                                      <p:tavLst>
                                        <p:tav tm="0">
                                          <p:val>
                                            <p:fltVal val="0"/>
                                          </p:val>
                                        </p:tav>
                                        <p:tav tm="100000">
                                          <p:val>
                                            <p:strVal val="#ppt_h"/>
                                          </p:val>
                                        </p:tav>
                                      </p:tavLst>
                                    </p:anim>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162" grpId="0" bldLvl="0" animBg="1"/>
      <p:bldP spid="16" grpId="0" bldLvl="0" animBg="1"/>
      <p:bldP spid="17" grpId="0" bldLvl="0" animBg="1"/>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数据集简介</a:t>
            </a: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11</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107" name="Freeform 261"/>
          <p:cNvSpPr/>
          <p:nvPr/>
        </p:nvSpPr>
        <p:spPr bwMode="auto">
          <a:xfrm>
            <a:off x="551496" y="281280"/>
            <a:ext cx="220306" cy="22030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sp>
        <p:nvSpPr>
          <p:cNvPr id="109" name="Rectangle 4"/>
          <p:cNvSpPr txBox="1">
            <a:spLocks noChangeArrowheads="1"/>
          </p:cNvSpPr>
          <p:nvPr/>
        </p:nvSpPr>
        <p:spPr bwMode="auto">
          <a:xfrm>
            <a:off x="2456803" y="775531"/>
            <a:ext cx="4632753"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b="0" dirty="0">
                <a:solidFill>
                  <a:srgbClr val="414455"/>
                </a:solidFill>
                <a:latin typeface="微软雅黑" panose="020B0503020204020204" pitchFamily="34" charset="-122"/>
                <a:ea typeface="微软雅黑" panose="020B0503020204020204" pitchFamily="34" charset="-122"/>
              </a:rPr>
              <a:t>VIL-100</a:t>
            </a:r>
            <a:r>
              <a:rPr lang="zh-CN" altLang="en-US" b="0" dirty="0">
                <a:solidFill>
                  <a:srgbClr val="414455"/>
                </a:solidFill>
                <a:latin typeface="微软雅黑" panose="020B0503020204020204" pitchFamily="34" charset="-122"/>
                <a:ea typeface="微软雅黑" panose="020B0503020204020204" pitchFamily="34" charset="-122"/>
              </a:rPr>
              <a:t>（视频实体车道线检测数据集）</a:t>
            </a:r>
          </a:p>
        </p:txBody>
      </p:sp>
      <p:sp>
        <p:nvSpPr>
          <p:cNvPr id="110" name="Rectangle 2"/>
          <p:cNvSpPr/>
          <p:nvPr/>
        </p:nvSpPr>
        <p:spPr>
          <a:xfrm>
            <a:off x="5651838" y="1305984"/>
            <a:ext cx="2581570" cy="1749135"/>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111" name="Rectangle 2"/>
          <p:cNvSpPr/>
          <p:nvPr/>
        </p:nvSpPr>
        <p:spPr>
          <a:xfrm>
            <a:off x="771802" y="1305984"/>
            <a:ext cx="2558383" cy="1749135"/>
          </a:xfrm>
          <a:prstGeom prst="rect">
            <a:avLst/>
          </a:prstGeom>
          <a:blipFill>
            <a:blip r:embed="rId4">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113" name="弧形 112"/>
          <p:cNvSpPr/>
          <p:nvPr/>
        </p:nvSpPr>
        <p:spPr>
          <a:xfrm>
            <a:off x="2356164" y="714813"/>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14" name="Rectangle 2"/>
          <p:cNvSpPr/>
          <p:nvPr/>
        </p:nvSpPr>
        <p:spPr>
          <a:xfrm>
            <a:off x="3222201" y="1305984"/>
            <a:ext cx="2699597" cy="1749135"/>
          </a:xfrm>
          <a:prstGeom prst="rect">
            <a:avLst/>
          </a:prstGeom>
          <a:solidFill>
            <a:schemeClr val="tx1">
              <a:lumMod val="95000"/>
              <a:lumOff val="5000"/>
              <a:alpha val="7059"/>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116" name="矩形 47"/>
          <p:cNvSpPr>
            <a:spLocks noChangeArrowheads="1"/>
          </p:cNvSpPr>
          <p:nvPr/>
        </p:nvSpPr>
        <p:spPr bwMode="auto">
          <a:xfrm>
            <a:off x="3321596" y="1298306"/>
            <a:ext cx="2365306" cy="181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0" tIns="43185" rIns="86370" bIns="4318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solidFill>
                  <a:schemeClr val="bg1">
                    <a:lumMod val="50000"/>
                  </a:schemeClr>
                </a:solidFill>
              </a:rPr>
              <a:t>包含</a:t>
            </a:r>
            <a:r>
              <a:rPr lang="en-US" altLang="zh-CN" sz="1600" b="1" dirty="0">
                <a:solidFill>
                  <a:schemeClr val="bg1">
                    <a:lumMod val="50000"/>
                  </a:schemeClr>
                </a:solidFill>
              </a:rPr>
              <a:t>100</a:t>
            </a:r>
            <a:r>
              <a:rPr lang="zh-CN" altLang="en-US" sz="1600" dirty="0">
                <a:solidFill>
                  <a:schemeClr val="bg1">
                    <a:lumMod val="50000"/>
                  </a:schemeClr>
                </a:solidFill>
              </a:rPr>
              <a:t>个视频</a:t>
            </a:r>
            <a:r>
              <a:rPr lang="en-US" altLang="zh-CN" sz="1600" b="1" dirty="0">
                <a:solidFill>
                  <a:schemeClr val="bg1">
                    <a:lumMod val="50000"/>
                  </a:schemeClr>
                </a:solidFill>
              </a:rPr>
              <a:t>10000</a:t>
            </a:r>
            <a:r>
              <a:rPr lang="zh-CN" altLang="en-US" sz="1600" dirty="0">
                <a:solidFill>
                  <a:schemeClr val="bg1">
                    <a:lumMod val="50000"/>
                  </a:schemeClr>
                </a:solidFill>
              </a:rPr>
              <a:t>帧图像，涵盖</a:t>
            </a:r>
            <a:r>
              <a:rPr lang="en-US" altLang="zh-CN" sz="1600" b="1" dirty="0">
                <a:solidFill>
                  <a:schemeClr val="bg1">
                    <a:lumMod val="50000"/>
                  </a:schemeClr>
                </a:solidFill>
              </a:rPr>
              <a:t>10</a:t>
            </a:r>
            <a:r>
              <a:rPr lang="zh-CN" altLang="en-US" sz="1600" b="1" dirty="0">
                <a:solidFill>
                  <a:schemeClr val="bg1">
                    <a:lumMod val="50000"/>
                  </a:schemeClr>
                </a:solidFill>
              </a:rPr>
              <a:t>种</a:t>
            </a:r>
            <a:r>
              <a:rPr lang="zh-CN" altLang="en-US" sz="1600" dirty="0">
                <a:solidFill>
                  <a:schemeClr val="bg1">
                    <a:lumMod val="50000"/>
                  </a:schemeClr>
                </a:solidFill>
              </a:rPr>
              <a:t>车道线类型、各种驾驶场景、光照条件和多条车道线实体，同时对视频中的所有车道线提供了高质量的实体级标注</a:t>
            </a:r>
          </a:p>
        </p:txBody>
      </p:sp>
      <p:grpSp>
        <p:nvGrpSpPr>
          <p:cNvPr id="117" name="组合 116"/>
          <p:cNvGrpSpPr/>
          <p:nvPr/>
        </p:nvGrpSpPr>
        <p:grpSpPr>
          <a:xfrm>
            <a:off x="1015562" y="3393719"/>
            <a:ext cx="394805" cy="355962"/>
            <a:chOff x="5424755" y="1340768"/>
            <a:chExt cx="670560" cy="604586"/>
          </a:xfrm>
        </p:grpSpPr>
        <p:grpSp>
          <p:nvGrpSpPr>
            <p:cNvPr id="118" name="组合 117"/>
            <p:cNvGrpSpPr/>
            <p:nvPr/>
          </p:nvGrpSpPr>
          <p:grpSpPr>
            <a:xfrm>
              <a:off x="5424755" y="1340768"/>
              <a:ext cx="670560" cy="604586"/>
              <a:chOff x="3720691" y="2824413"/>
              <a:chExt cx="1341120" cy="1209172"/>
            </a:xfrm>
          </p:grpSpPr>
          <p:sp>
            <p:nvSpPr>
              <p:cNvPr id="12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2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1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2" name="文本框 9"/>
          <p:cNvSpPr txBox="1"/>
          <p:nvPr/>
        </p:nvSpPr>
        <p:spPr>
          <a:xfrm>
            <a:off x="1498281" y="3427616"/>
            <a:ext cx="1403790" cy="298143"/>
          </a:xfrm>
          <a:prstGeom prst="rect">
            <a:avLst/>
          </a:prstGeom>
          <a:noFill/>
        </p:spPr>
        <p:txBody>
          <a:bodyPr wrap="square" lIns="51421" tIns="25710" rIns="51421" bIns="25710" rtlCol="0">
            <a:spAutoFit/>
          </a:bodyPr>
          <a:lstStyle/>
          <a:p>
            <a:pPr marL="0" lvl="1"/>
            <a:r>
              <a:rPr lang="en-US" altLang="zh-CN" sz="1600" b="1"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VIL-100</a:t>
            </a:r>
            <a:endParaRPr lang="zh-CN" altLang="en-US" sz="1600" b="1" dirty="0">
              <a:solidFill>
                <a:srgbClr val="414455"/>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28" name="直接连接符 127"/>
          <p:cNvCxnSpPr/>
          <p:nvPr/>
        </p:nvCxnSpPr>
        <p:spPr>
          <a:xfrm>
            <a:off x="1510036" y="3725440"/>
            <a:ext cx="6123925"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7740352" y="3615381"/>
            <a:ext cx="193989" cy="174903"/>
            <a:chOff x="3720691" y="2824413"/>
            <a:chExt cx="1341120" cy="1209172"/>
          </a:xfrm>
        </p:grpSpPr>
        <p:sp>
          <p:nvSpPr>
            <p:cNvPr id="13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32" name="TextBox 131"/>
          <p:cNvSpPr txBox="1"/>
          <p:nvPr/>
        </p:nvSpPr>
        <p:spPr>
          <a:xfrm>
            <a:off x="1188164" y="3779389"/>
            <a:ext cx="7170032" cy="1341457"/>
          </a:xfrm>
          <a:prstGeom prst="rect">
            <a:avLst/>
          </a:prstGeom>
          <a:noFill/>
        </p:spPr>
        <p:txBody>
          <a:bodyPr wrap="square" rtlCol="0">
            <a:spAutoFit/>
          </a:bodyPr>
          <a:lstStyle/>
          <a:p>
            <a:pPr>
              <a:lnSpc>
                <a:spcPct val="130000"/>
              </a:lnSpc>
              <a:spcBef>
                <a:spcPct val="0"/>
              </a:spcBef>
            </a:pPr>
            <a:r>
              <a:rPr lang="en"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VIL-100 </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数据集的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采样频率为</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10</a:t>
            </a:r>
            <a:r>
              <a:rPr lang="en"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fps</a:t>
            </a:r>
            <a:r>
              <a:rPr lang="zh-CN" altLang="e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是从</a:t>
            </a:r>
            <a:r>
              <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30</a:t>
            </a:r>
            <a:r>
              <a:rPr lang="en"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fps</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下采样而来。其中</a:t>
            </a:r>
            <a:r>
              <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97</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个视频是通过单目前置摄像头采集的，</a:t>
            </a:r>
            <a:r>
              <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个视频是从互联网上获取而来。</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整个数据集上包含</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个场景</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：正常路况、拥挤路况、弯道路况、受损路况、阴影路况、含道路标志路况、强光路况、阴霾路况、夜晚路况、十字交叉路口。</a:t>
            </a:r>
          </a:p>
        </p:txBody>
      </p:sp>
      <p:grpSp>
        <p:nvGrpSpPr>
          <p:cNvPr id="133" name="组合 132"/>
          <p:cNvGrpSpPr/>
          <p:nvPr/>
        </p:nvGrpSpPr>
        <p:grpSpPr>
          <a:xfrm>
            <a:off x="8250686" y="1167871"/>
            <a:ext cx="208734" cy="138347"/>
            <a:chOff x="9482595" y="2565731"/>
            <a:chExt cx="278384" cy="184511"/>
          </a:xfrm>
        </p:grpSpPr>
        <p:sp>
          <p:nvSpPr>
            <p:cNvPr id="134" name="椭圆 133"/>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椭圆 134"/>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25"/>
                                        </p:tgtEl>
                                        <p:attrNameLst>
                                          <p:attrName>style.visibility</p:attrName>
                                        </p:attrNameLst>
                                      </p:cBhvr>
                                      <p:to>
                                        <p:strVal val="visible"/>
                                      </p:to>
                                    </p:set>
                                    <p:anim calcmode="lin" valueType="num">
                                      <p:cBhvr additive="base">
                                        <p:cTn id="11" dur="500" fill="hold"/>
                                        <p:tgtEl>
                                          <p:spTgt spid="125"/>
                                        </p:tgtEl>
                                        <p:attrNameLst>
                                          <p:attrName>ppt_x</p:attrName>
                                        </p:attrNameLst>
                                      </p:cBhvr>
                                      <p:tavLst>
                                        <p:tav tm="0">
                                          <p:val>
                                            <p:strVal val="1+#ppt_w/2"/>
                                          </p:val>
                                        </p:tav>
                                        <p:tav tm="100000">
                                          <p:val>
                                            <p:strVal val="#ppt_x"/>
                                          </p:val>
                                        </p:tav>
                                      </p:tavLst>
                                    </p:anim>
                                    <p:anim calcmode="lin" valueType="num">
                                      <p:cBhvr additive="base">
                                        <p:cTn id="12" dur="500" fill="hold"/>
                                        <p:tgtEl>
                                          <p:spTgt spid="1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0-#ppt_w/2"/>
                                          </p:val>
                                        </p:tav>
                                        <p:tav tm="100000">
                                          <p:val>
                                            <p:strVal val="#ppt_x"/>
                                          </p:val>
                                        </p:tav>
                                      </p:tavLst>
                                    </p:anim>
                                    <p:anim calcmode="lin" valueType="num">
                                      <p:cBhvr additive="base">
                                        <p:cTn id="16" dur="500" fill="hold"/>
                                        <p:tgtEl>
                                          <p:spTgt spid="10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down)">
                                      <p:cBhvr>
                                        <p:cTn id="20" dur="500"/>
                                        <p:tgtEl>
                                          <p:spTgt spid="1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wipe(left)">
                                      <p:cBhvr>
                                        <p:cTn id="24" dur="500"/>
                                        <p:tgtEl>
                                          <p:spTgt spid="109"/>
                                        </p:tgtEl>
                                      </p:cBhvr>
                                    </p:animEffect>
                                  </p:childTnLst>
                                </p:cTn>
                              </p:par>
                              <p:par>
                                <p:cTn id="25" presetID="2" presetClass="entr" presetSubtype="8" fill="hold" grpId="0" nodeType="withEffect">
                                  <p:stCondLst>
                                    <p:cond delay="500"/>
                                  </p:stCondLst>
                                  <p:childTnLst>
                                    <p:set>
                                      <p:cBhvr>
                                        <p:cTn id="26" dur="1" fill="hold">
                                          <p:stCondLst>
                                            <p:cond delay="0"/>
                                          </p:stCondLst>
                                        </p:cTn>
                                        <p:tgtEl>
                                          <p:spTgt spid="110"/>
                                        </p:tgtEl>
                                        <p:attrNameLst>
                                          <p:attrName>style.visibility</p:attrName>
                                        </p:attrNameLst>
                                      </p:cBhvr>
                                      <p:to>
                                        <p:strVal val="visible"/>
                                      </p:to>
                                    </p:set>
                                    <p:anim calcmode="lin" valueType="num">
                                      <p:cBhvr additive="base">
                                        <p:cTn id="27" dur="500" fill="hold"/>
                                        <p:tgtEl>
                                          <p:spTgt spid="110"/>
                                        </p:tgtEl>
                                        <p:attrNameLst>
                                          <p:attrName>ppt_x</p:attrName>
                                        </p:attrNameLst>
                                      </p:cBhvr>
                                      <p:tavLst>
                                        <p:tav tm="0">
                                          <p:val>
                                            <p:strVal val="0-#ppt_w/2"/>
                                          </p:val>
                                        </p:tav>
                                        <p:tav tm="100000">
                                          <p:val>
                                            <p:strVal val="#ppt_x"/>
                                          </p:val>
                                        </p:tav>
                                      </p:tavLst>
                                    </p:anim>
                                    <p:anim calcmode="lin" valueType="num">
                                      <p:cBhvr additive="base">
                                        <p:cTn id="28" dur="500" fill="hold"/>
                                        <p:tgtEl>
                                          <p:spTgt spid="11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111"/>
                                        </p:tgtEl>
                                        <p:attrNameLst>
                                          <p:attrName>style.visibility</p:attrName>
                                        </p:attrNameLst>
                                      </p:cBhvr>
                                      <p:to>
                                        <p:strVal val="visible"/>
                                      </p:to>
                                    </p:set>
                                    <p:anim calcmode="lin" valueType="num">
                                      <p:cBhvr additive="base">
                                        <p:cTn id="31" dur="500" fill="hold"/>
                                        <p:tgtEl>
                                          <p:spTgt spid="111"/>
                                        </p:tgtEl>
                                        <p:attrNameLst>
                                          <p:attrName>ppt_x</p:attrName>
                                        </p:attrNameLst>
                                      </p:cBhvr>
                                      <p:tavLst>
                                        <p:tav tm="0">
                                          <p:val>
                                            <p:strVal val="0-#ppt_w/2"/>
                                          </p:val>
                                        </p:tav>
                                        <p:tav tm="100000">
                                          <p:val>
                                            <p:strVal val="#ppt_x"/>
                                          </p:val>
                                        </p:tav>
                                      </p:tavLst>
                                    </p:anim>
                                    <p:anim calcmode="lin" valueType="num">
                                      <p:cBhvr additive="base">
                                        <p:cTn id="32" dur="500" fill="hold"/>
                                        <p:tgtEl>
                                          <p:spTgt spid="1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14"/>
                                        </p:tgtEl>
                                        <p:attrNameLst>
                                          <p:attrName>style.visibility</p:attrName>
                                        </p:attrNameLst>
                                      </p:cBhvr>
                                      <p:to>
                                        <p:strVal val="visible"/>
                                      </p:to>
                                    </p:set>
                                    <p:anim calcmode="lin" valueType="num">
                                      <p:cBhvr additive="base">
                                        <p:cTn id="35" dur="500" fill="hold"/>
                                        <p:tgtEl>
                                          <p:spTgt spid="114"/>
                                        </p:tgtEl>
                                        <p:attrNameLst>
                                          <p:attrName>ppt_x</p:attrName>
                                        </p:attrNameLst>
                                      </p:cBhvr>
                                      <p:tavLst>
                                        <p:tav tm="0">
                                          <p:val>
                                            <p:strVal val="0-#ppt_w/2"/>
                                          </p:val>
                                        </p:tav>
                                        <p:tav tm="100000">
                                          <p:val>
                                            <p:strVal val="#ppt_x"/>
                                          </p:val>
                                        </p:tav>
                                      </p:tavLst>
                                    </p:anim>
                                    <p:anim calcmode="lin" valueType="num">
                                      <p:cBhvr additive="base">
                                        <p:cTn id="36" dur="500" fill="hold"/>
                                        <p:tgtEl>
                                          <p:spTgt spid="114"/>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wipe(left)">
                                      <p:cBhvr>
                                        <p:cTn id="40" dur="500"/>
                                        <p:tgtEl>
                                          <p:spTgt spid="116"/>
                                        </p:tgtEl>
                                      </p:cBhvr>
                                    </p:animEffect>
                                  </p:childTnLst>
                                </p:cTn>
                              </p:par>
                            </p:childTnLst>
                          </p:cTn>
                        </p:par>
                        <p:par>
                          <p:cTn id="41" fill="hold">
                            <p:stCondLst>
                              <p:cond delay="2000"/>
                            </p:stCondLst>
                            <p:childTnLst>
                              <p:par>
                                <p:cTn id="42" presetID="2" presetClass="entr" presetSubtype="8" fill="hold" nodeType="afterEffect">
                                  <p:stCondLst>
                                    <p:cond delay="0"/>
                                  </p:stCondLst>
                                  <p:childTnLst>
                                    <p:set>
                                      <p:cBhvr>
                                        <p:cTn id="43" dur="1" fill="hold">
                                          <p:stCondLst>
                                            <p:cond delay="0"/>
                                          </p:stCondLst>
                                        </p:cTn>
                                        <p:tgtEl>
                                          <p:spTgt spid="117"/>
                                        </p:tgtEl>
                                        <p:attrNameLst>
                                          <p:attrName>style.visibility</p:attrName>
                                        </p:attrNameLst>
                                      </p:cBhvr>
                                      <p:to>
                                        <p:strVal val="visible"/>
                                      </p:to>
                                    </p:set>
                                    <p:anim calcmode="lin" valueType="num">
                                      <p:cBhvr additive="base">
                                        <p:cTn id="44" dur="500" fill="hold"/>
                                        <p:tgtEl>
                                          <p:spTgt spid="117"/>
                                        </p:tgtEl>
                                        <p:attrNameLst>
                                          <p:attrName>ppt_x</p:attrName>
                                        </p:attrNameLst>
                                      </p:cBhvr>
                                      <p:tavLst>
                                        <p:tav tm="0">
                                          <p:val>
                                            <p:strVal val="0-#ppt_w/2"/>
                                          </p:val>
                                        </p:tav>
                                        <p:tav tm="100000">
                                          <p:val>
                                            <p:strVal val="#ppt_x"/>
                                          </p:val>
                                        </p:tav>
                                      </p:tavLst>
                                    </p:anim>
                                    <p:anim calcmode="lin" valueType="num">
                                      <p:cBhvr additive="base">
                                        <p:cTn id="45" dur="500" fill="hold"/>
                                        <p:tgtEl>
                                          <p:spTgt spid="117"/>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1000"/>
                                        <p:tgtEl>
                                          <p:spTgt spid="122"/>
                                        </p:tgtEl>
                                      </p:cBhvr>
                                    </p:animEffect>
                                    <p:anim calcmode="lin" valueType="num">
                                      <p:cBhvr>
                                        <p:cTn id="50" dur="1000" fill="hold"/>
                                        <p:tgtEl>
                                          <p:spTgt spid="122"/>
                                        </p:tgtEl>
                                        <p:attrNameLst>
                                          <p:attrName>ppt_x</p:attrName>
                                        </p:attrNameLst>
                                      </p:cBhvr>
                                      <p:tavLst>
                                        <p:tav tm="0">
                                          <p:val>
                                            <p:strVal val="#ppt_x"/>
                                          </p:val>
                                        </p:tav>
                                        <p:tav tm="100000">
                                          <p:val>
                                            <p:strVal val="#ppt_x"/>
                                          </p:val>
                                        </p:tav>
                                      </p:tavLst>
                                    </p:anim>
                                    <p:anim calcmode="lin" valueType="num">
                                      <p:cBhvr>
                                        <p:cTn id="51" dur="1000" fill="hold"/>
                                        <p:tgtEl>
                                          <p:spTgt spid="122"/>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wipe(left)">
                                      <p:cBhvr>
                                        <p:cTn id="55" dur="500"/>
                                        <p:tgtEl>
                                          <p:spTgt spid="128"/>
                                        </p:tgtEl>
                                      </p:cBhvr>
                                    </p:animEffect>
                                  </p:childTnLst>
                                </p:cTn>
                              </p:par>
                              <p:par>
                                <p:cTn id="56" presetID="2" presetClass="entr" presetSubtype="2" fill="hold" nodeType="withEffect">
                                  <p:stCondLst>
                                    <p:cond delay="250"/>
                                  </p:stCondLst>
                                  <p:childTnLst>
                                    <p:set>
                                      <p:cBhvr>
                                        <p:cTn id="57" dur="1" fill="hold">
                                          <p:stCondLst>
                                            <p:cond delay="0"/>
                                          </p:stCondLst>
                                        </p:cTn>
                                        <p:tgtEl>
                                          <p:spTgt spid="129"/>
                                        </p:tgtEl>
                                        <p:attrNameLst>
                                          <p:attrName>style.visibility</p:attrName>
                                        </p:attrNameLst>
                                      </p:cBhvr>
                                      <p:to>
                                        <p:strVal val="visible"/>
                                      </p:to>
                                    </p:set>
                                    <p:anim calcmode="lin" valueType="num">
                                      <p:cBhvr additive="base">
                                        <p:cTn id="58" dur="500" fill="hold"/>
                                        <p:tgtEl>
                                          <p:spTgt spid="129"/>
                                        </p:tgtEl>
                                        <p:attrNameLst>
                                          <p:attrName>ppt_x</p:attrName>
                                        </p:attrNameLst>
                                      </p:cBhvr>
                                      <p:tavLst>
                                        <p:tav tm="0">
                                          <p:val>
                                            <p:strVal val="1+#ppt_w/2"/>
                                          </p:val>
                                        </p:tav>
                                        <p:tav tm="100000">
                                          <p:val>
                                            <p:strVal val="#ppt_x"/>
                                          </p:val>
                                        </p:tav>
                                      </p:tavLst>
                                    </p:anim>
                                    <p:anim calcmode="lin" valueType="num">
                                      <p:cBhvr additive="base">
                                        <p:cTn id="59" dur="500" fill="hold"/>
                                        <p:tgtEl>
                                          <p:spTgt spid="129"/>
                                        </p:tgtEl>
                                        <p:attrNameLst>
                                          <p:attrName>ppt_y</p:attrName>
                                        </p:attrNameLst>
                                      </p:cBhvr>
                                      <p:tavLst>
                                        <p:tav tm="0">
                                          <p:val>
                                            <p:strVal val="#ppt_y"/>
                                          </p:val>
                                        </p:tav>
                                        <p:tav tm="100000">
                                          <p:val>
                                            <p:strVal val="#ppt_y"/>
                                          </p:val>
                                        </p:tav>
                                      </p:tavLst>
                                    </p:anim>
                                  </p:childTnLst>
                                </p:cTn>
                              </p:par>
                            </p:childTnLst>
                          </p:cTn>
                        </p:par>
                        <p:par>
                          <p:cTn id="60" fill="hold">
                            <p:stCondLst>
                              <p:cond delay="4250"/>
                            </p:stCondLst>
                            <p:childTnLst>
                              <p:par>
                                <p:cTn id="61" presetID="18" presetClass="entr" presetSubtype="3" fill="hold" grpId="0" nodeType="after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strips(upRight)">
                                      <p:cBhvr>
                                        <p:cTn id="63" dur="500"/>
                                        <p:tgtEl>
                                          <p:spTgt spid="132"/>
                                        </p:tgtEl>
                                      </p:cBhvr>
                                    </p:animEffect>
                                  </p:childTnLst>
                                </p:cTn>
                              </p:par>
                            </p:childTnLst>
                          </p:cTn>
                        </p:par>
                        <p:par>
                          <p:cTn id="64" fill="hold">
                            <p:stCondLst>
                              <p:cond delay="4750"/>
                            </p:stCondLst>
                            <p:childTnLst>
                              <p:par>
                                <p:cTn id="65" presetID="42" presetClass="entr" presetSubtype="0" fill="hold" nodeType="after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1000"/>
                                        <p:tgtEl>
                                          <p:spTgt spid="133"/>
                                        </p:tgtEl>
                                      </p:cBhvr>
                                    </p:animEffect>
                                    <p:anim calcmode="lin" valueType="num">
                                      <p:cBhvr>
                                        <p:cTn id="68" dur="1000" fill="hold"/>
                                        <p:tgtEl>
                                          <p:spTgt spid="133"/>
                                        </p:tgtEl>
                                        <p:attrNameLst>
                                          <p:attrName>ppt_x</p:attrName>
                                        </p:attrNameLst>
                                      </p:cBhvr>
                                      <p:tavLst>
                                        <p:tav tm="0">
                                          <p:val>
                                            <p:strVal val="#ppt_x"/>
                                          </p:val>
                                        </p:tav>
                                        <p:tav tm="100000">
                                          <p:val>
                                            <p:strVal val="#ppt_x"/>
                                          </p:val>
                                        </p:tav>
                                      </p:tavLst>
                                    </p:anim>
                                    <p:anim calcmode="lin" valueType="num">
                                      <p:cBhvr>
                                        <p:cTn id="6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9" grpId="0" bldLvl="0" animBg="1"/>
      <p:bldP spid="110" grpId="0" bldLvl="0" animBg="1"/>
      <p:bldP spid="111" grpId="0" bldLvl="0" animBg="1"/>
      <p:bldP spid="113" grpId="0" bldLvl="0" animBg="1"/>
      <p:bldP spid="114" grpId="0" bldLvl="0" animBg="1"/>
      <p:bldP spid="116" grpId="0"/>
      <p:bldP spid="122" grpId="0"/>
      <p:bldP spid="1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数据集简介</a:t>
            </a: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12</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grpSp>
        <p:nvGrpSpPr>
          <p:cNvPr id="56" name="组合 55"/>
          <p:cNvGrpSpPr>
            <a:grpSpLocks noChangeAspect="1"/>
          </p:cNvGrpSpPr>
          <p:nvPr/>
        </p:nvGrpSpPr>
        <p:grpSpPr>
          <a:xfrm>
            <a:off x="545241" y="255081"/>
            <a:ext cx="273335" cy="234470"/>
            <a:chOff x="5084763" y="971548"/>
            <a:chExt cx="323865" cy="277813"/>
          </a:xfrm>
          <a:solidFill>
            <a:srgbClr val="414455"/>
          </a:solidFill>
        </p:grpSpPr>
        <p:sp>
          <p:nvSpPr>
            <p:cNvPr id="5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5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5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grpSp>
        <p:nvGrpSpPr>
          <p:cNvPr id="86" name="组合 85"/>
          <p:cNvGrpSpPr/>
          <p:nvPr/>
        </p:nvGrpSpPr>
        <p:grpSpPr>
          <a:xfrm rot="5400000">
            <a:off x="3094309" y="-534943"/>
            <a:ext cx="4718697" cy="6399388"/>
            <a:chOff x="865232" y="1286330"/>
            <a:chExt cx="4013321" cy="4966128"/>
          </a:xfrm>
        </p:grpSpPr>
        <p:pic>
          <p:nvPicPr>
            <p:cNvPr id="87" name="Picture 3"/>
            <p:cNvPicPr>
              <a:picLocks noChangeAspect="1"/>
            </p:cNvPicPr>
            <p:nvPr/>
          </p:nvPicPr>
          <p:blipFill rotWithShape="1">
            <a:blip r:embed="rId3" cstate="print"/>
            <a:srcRect l="5354" t="8440" r="6203" b="10137"/>
            <a:stretch>
              <a:fillRect/>
            </a:stretch>
          </p:blipFill>
          <p:spPr>
            <a:xfrm>
              <a:off x="865232" y="1286330"/>
              <a:ext cx="4013321" cy="4966128"/>
            </a:xfrm>
            <a:prstGeom prst="rect">
              <a:avLst/>
            </a:prstGeom>
          </p:spPr>
        </p:pic>
        <p:sp>
          <p:nvSpPr>
            <p:cNvPr id="88" name="Rectangle 4"/>
            <p:cNvSpPr/>
            <p:nvPr/>
          </p:nvSpPr>
          <p:spPr>
            <a:xfrm rot="16200000">
              <a:off x="905380" y="2176814"/>
              <a:ext cx="3884545" cy="3074962"/>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414455"/>
                </a:solidFill>
              </a:endParaRPr>
            </a:p>
          </p:txBody>
        </p:sp>
      </p:grpSp>
      <p:grpSp>
        <p:nvGrpSpPr>
          <p:cNvPr id="89" name="组合 88"/>
          <p:cNvGrpSpPr/>
          <p:nvPr/>
        </p:nvGrpSpPr>
        <p:grpSpPr>
          <a:xfrm>
            <a:off x="998160" y="612577"/>
            <a:ext cx="863871" cy="778878"/>
            <a:chOff x="5424755" y="1340768"/>
            <a:chExt cx="670560" cy="604586"/>
          </a:xfrm>
        </p:grpSpPr>
        <p:grpSp>
          <p:nvGrpSpPr>
            <p:cNvPr id="90" name="组合 89"/>
            <p:cNvGrpSpPr/>
            <p:nvPr/>
          </p:nvGrpSpPr>
          <p:grpSpPr>
            <a:xfrm>
              <a:off x="5424755" y="1340768"/>
              <a:ext cx="670560" cy="604586"/>
              <a:chOff x="5424755" y="1340768"/>
              <a:chExt cx="670560" cy="604586"/>
            </a:xfrm>
          </p:grpSpPr>
          <p:grpSp>
            <p:nvGrpSpPr>
              <p:cNvPr id="92" name="组合 91"/>
              <p:cNvGrpSpPr/>
              <p:nvPr/>
            </p:nvGrpSpPr>
            <p:grpSpPr>
              <a:xfrm>
                <a:off x="5424755" y="1340768"/>
                <a:ext cx="670560" cy="604586"/>
                <a:chOff x="3720691" y="2824413"/>
                <a:chExt cx="1341120" cy="1209172"/>
              </a:xfrm>
            </p:grpSpPr>
            <p:sp>
              <p:nvSpPr>
                <p:cNvPr id="9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9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1" name="TextBox 7"/>
            <p:cNvSpPr>
              <a:spLocks noChangeArrowheads="1"/>
            </p:cNvSpPr>
            <p:nvPr/>
          </p:nvSpPr>
          <p:spPr bwMode="auto">
            <a:xfrm>
              <a:off x="5472003" y="1508408"/>
              <a:ext cx="576064" cy="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21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97" name="矩形 47"/>
          <p:cNvSpPr>
            <a:spLocks noChangeArrowheads="1"/>
          </p:cNvSpPr>
          <p:nvPr/>
        </p:nvSpPr>
        <p:spPr bwMode="auto">
          <a:xfrm>
            <a:off x="107504" y="1501258"/>
            <a:ext cx="2434135" cy="283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bg1">
                    <a:lumMod val="50000"/>
                  </a:schemeClr>
                </a:solidFill>
              </a:rPr>
              <a:t>      数据集上按照</a:t>
            </a:r>
            <a:r>
              <a:rPr lang="en-US" altLang="zh-CN" sz="1800" b="1" dirty="0">
                <a:solidFill>
                  <a:schemeClr val="bg1">
                    <a:lumMod val="50000"/>
                  </a:schemeClr>
                </a:solidFill>
              </a:rPr>
              <a:t>8:2</a:t>
            </a:r>
            <a:r>
              <a:rPr lang="zh-CN" altLang="en-US" sz="1800" dirty="0">
                <a:solidFill>
                  <a:schemeClr val="bg1">
                    <a:lumMod val="50000"/>
                  </a:schemeClr>
                </a:solidFill>
              </a:rPr>
              <a:t>的比例将划分为训练集和测试集，在训练集和测试集上均包含</a:t>
            </a:r>
            <a:r>
              <a:rPr lang="en-US" altLang="zh-CN" sz="1800" dirty="0">
                <a:solidFill>
                  <a:schemeClr val="bg1">
                    <a:lumMod val="50000"/>
                  </a:schemeClr>
                </a:solidFill>
              </a:rPr>
              <a:t>10</a:t>
            </a:r>
            <a:r>
              <a:rPr lang="zh-CN" altLang="en-US" sz="1800" dirty="0">
                <a:solidFill>
                  <a:schemeClr val="bg1">
                    <a:lumMod val="50000"/>
                  </a:schemeClr>
                </a:solidFill>
              </a:rPr>
              <a:t>个场景。</a:t>
            </a:r>
            <a:r>
              <a:rPr lang="en" altLang="zh-CN" sz="1800" dirty="0">
                <a:solidFill>
                  <a:schemeClr val="bg1">
                    <a:lumMod val="50000"/>
                  </a:schemeClr>
                </a:solidFill>
              </a:rPr>
              <a:t>VIL-100 </a:t>
            </a:r>
            <a:r>
              <a:rPr lang="zh-CN" altLang="en-US" sz="1800" dirty="0">
                <a:solidFill>
                  <a:schemeClr val="bg1">
                    <a:lumMod val="50000"/>
                  </a:schemeClr>
                </a:solidFill>
              </a:rPr>
              <a:t>数据集与其它车道线数据集比较如下表所示。可以看到只有</a:t>
            </a:r>
            <a:r>
              <a:rPr lang="en" altLang="zh-CN" sz="1800" dirty="0">
                <a:solidFill>
                  <a:schemeClr val="bg1">
                    <a:lumMod val="50000"/>
                  </a:schemeClr>
                </a:solidFill>
              </a:rPr>
              <a:t>VIL-100</a:t>
            </a:r>
            <a:r>
              <a:rPr lang="zh-CN" altLang="en-US" sz="1800" dirty="0">
                <a:solidFill>
                  <a:schemeClr val="bg1">
                    <a:lumMod val="50000"/>
                  </a:schemeClr>
                </a:solidFill>
              </a:rPr>
              <a:t>数据集提供了</a:t>
            </a:r>
            <a:r>
              <a:rPr lang="zh-CN" altLang="en-US" sz="1800" b="1" dirty="0">
                <a:solidFill>
                  <a:schemeClr val="bg1">
                    <a:lumMod val="50000"/>
                  </a:schemeClr>
                </a:solidFill>
              </a:rPr>
              <a:t>视频实体车道线标注。</a:t>
            </a:r>
          </a:p>
        </p:txBody>
      </p:sp>
      <p:grpSp>
        <p:nvGrpSpPr>
          <p:cNvPr id="107" name="组合 106"/>
          <p:cNvGrpSpPr/>
          <p:nvPr/>
        </p:nvGrpSpPr>
        <p:grpSpPr>
          <a:xfrm>
            <a:off x="8220240" y="559059"/>
            <a:ext cx="208734" cy="138347"/>
            <a:chOff x="9482595" y="2565731"/>
            <a:chExt cx="278384" cy="184511"/>
          </a:xfrm>
        </p:grpSpPr>
        <p:sp>
          <p:nvSpPr>
            <p:cNvPr id="108" name="椭圆 107"/>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14455"/>
                </a:solidFill>
              </a:endParaRPr>
            </a:p>
          </p:txBody>
        </p:sp>
        <p:sp>
          <p:nvSpPr>
            <p:cNvPr id="109" name="椭圆 108"/>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rgbClr val="414455"/>
                </a:solidFill>
              </a:endParaRPr>
            </a:p>
          </p:txBody>
        </p:sp>
      </p:gr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1" fill="hold" nodeType="afterEffect" p14:presetBounceEnd="40000">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14:bounceEnd="40000">
                                          <p:cBhvr additive="base">
                                            <p:cTn id="20" dur="500" fill="hold"/>
                                            <p:tgtEl>
                                              <p:spTgt spid="86"/>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86"/>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49" presetClass="entr" presetSubtype="0" decel="10000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 calcmode="lin" valueType="num">
                                          <p:cBhvr>
                                            <p:cTn id="27" dur="500" fill="hold"/>
                                            <p:tgtEl>
                                              <p:spTgt spid="89"/>
                                            </p:tgtEl>
                                            <p:attrNameLst>
                                              <p:attrName>style.rotation</p:attrName>
                                            </p:attrNameLst>
                                          </p:cBhvr>
                                          <p:tavLst>
                                            <p:tav tm="0">
                                              <p:val>
                                                <p:fltVal val="360"/>
                                              </p:val>
                                            </p:tav>
                                            <p:tav tm="100000">
                                              <p:val>
                                                <p:fltVal val="0"/>
                                              </p:val>
                                            </p:tav>
                                          </p:tavLst>
                                        </p:anim>
                                        <p:animEffect transition="in" filter="fade">
                                          <p:cBhvr>
                                            <p:cTn id="28" dur="500"/>
                                            <p:tgtEl>
                                              <p:spTgt spid="89"/>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97"/>
                                            </p:tgtEl>
                                            <p:attrNameLst>
                                              <p:attrName>style.visibility</p:attrName>
                                            </p:attrNameLst>
                                          </p:cBhvr>
                                          <p:to>
                                            <p:strVal val="visible"/>
                                          </p:to>
                                        </p:set>
                                        <p:animEffect transition="in" filter="randombar(horizontal)">
                                          <p:cBhvr>
                                            <p:cTn id="31" dur="400"/>
                                            <p:tgtEl>
                                              <p:spTgt spid="97"/>
                                            </p:tgtEl>
                                          </p:cBhvr>
                                        </p:animEffect>
                                      </p:childTnLst>
                                    </p:cTn>
                                  </p:par>
                                </p:childTnLst>
                              </p:cTn>
                            </p:par>
                            <p:par>
                              <p:cTn id="32" fill="hold">
                                <p:stCondLst>
                                  <p:cond delay="1900"/>
                                </p:stCondLst>
                                <p:childTnLst>
                                  <p:par>
                                    <p:cTn id="33" presetID="42" presetClass="entr" presetSubtype="0" fill="hold" nodeType="after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1000"/>
                                            <p:tgtEl>
                                              <p:spTgt spid="107"/>
                                            </p:tgtEl>
                                          </p:cBhvr>
                                        </p:animEffect>
                                        <p:anim calcmode="lin" valueType="num">
                                          <p:cBhvr>
                                            <p:cTn id="36" dur="1000" fill="hold"/>
                                            <p:tgtEl>
                                              <p:spTgt spid="107"/>
                                            </p:tgtEl>
                                            <p:attrNameLst>
                                              <p:attrName>ppt_x</p:attrName>
                                            </p:attrNameLst>
                                          </p:cBhvr>
                                          <p:tavLst>
                                            <p:tav tm="0">
                                              <p:val>
                                                <p:strVal val="#ppt_x"/>
                                              </p:val>
                                            </p:tav>
                                            <p:tav tm="100000">
                                              <p:val>
                                                <p:strVal val="#ppt_x"/>
                                              </p:val>
                                            </p:tav>
                                          </p:tavLst>
                                        </p:anim>
                                        <p:anim calcmode="lin" valueType="num">
                                          <p:cBhvr>
                                            <p:cTn id="37"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1" fill="hold" nodeType="after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additive="base">
                                            <p:cTn id="20" dur="500" fill="hold"/>
                                            <p:tgtEl>
                                              <p:spTgt spid="86"/>
                                            </p:tgtEl>
                                            <p:attrNameLst>
                                              <p:attrName>ppt_x</p:attrName>
                                            </p:attrNameLst>
                                          </p:cBhvr>
                                          <p:tavLst>
                                            <p:tav tm="0">
                                              <p:val>
                                                <p:strVal val="#ppt_x"/>
                                              </p:val>
                                            </p:tav>
                                            <p:tav tm="100000">
                                              <p:val>
                                                <p:strVal val="#ppt_x"/>
                                              </p:val>
                                            </p:tav>
                                          </p:tavLst>
                                        </p:anim>
                                        <p:anim calcmode="lin" valueType="num">
                                          <p:cBhvr additive="base">
                                            <p:cTn id="21" dur="500" fill="hold"/>
                                            <p:tgtEl>
                                              <p:spTgt spid="86"/>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49" presetClass="entr" presetSubtype="0" decel="10000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 calcmode="lin" valueType="num">
                                          <p:cBhvr>
                                            <p:cTn id="27" dur="500" fill="hold"/>
                                            <p:tgtEl>
                                              <p:spTgt spid="89"/>
                                            </p:tgtEl>
                                            <p:attrNameLst>
                                              <p:attrName>style.rotation</p:attrName>
                                            </p:attrNameLst>
                                          </p:cBhvr>
                                          <p:tavLst>
                                            <p:tav tm="0">
                                              <p:val>
                                                <p:fltVal val="360"/>
                                              </p:val>
                                            </p:tav>
                                            <p:tav tm="100000">
                                              <p:val>
                                                <p:fltVal val="0"/>
                                              </p:val>
                                            </p:tav>
                                          </p:tavLst>
                                        </p:anim>
                                        <p:animEffect transition="in" filter="fade">
                                          <p:cBhvr>
                                            <p:cTn id="28" dur="500"/>
                                            <p:tgtEl>
                                              <p:spTgt spid="89"/>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97"/>
                                            </p:tgtEl>
                                            <p:attrNameLst>
                                              <p:attrName>style.visibility</p:attrName>
                                            </p:attrNameLst>
                                          </p:cBhvr>
                                          <p:to>
                                            <p:strVal val="visible"/>
                                          </p:to>
                                        </p:set>
                                        <p:animEffect transition="in" filter="randombar(horizontal)">
                                          <p:cBhvr>
                                            <p:cTn id="31" dur="400"/>
                                            <p:tgtEl>
                                              <p:spTgt spid="97"/>
                                            </p:tgtEl>
                                          </p:cBhvr>
                                        </p:animEffect>
                                      </p:childTnLst>
                                    </p:cTn>
                                  </p:par>
                                </p:childTnLst>
                              </p:cTn>
                            </p:par>
                            <p:par>
                              <p:cTn id="32" fill="hold">
                                <p:stCondLst>
                                  <p:cond delay="1900"/>
                                </p:stCondLst>
                                <p:childTnLst>
                                  <p:par>
                                    <p:cTn id="33" presetID="42" presetClass="entr" presetSubtype="0" fill="hold" nodeType="after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1000"/>
                                            <p:tgtEl>
                                              <p:spTgt spid="107"/>
                                            </p:tgtEl>
                                          </p:cBhvr>
                                        </p:animEffect>
                                        <p:anim calcmode="lin" valueType="num">
                                          <p:cBhvr>
                                            <p:cTn id="36" dur="1000" fill="hold"/>
                                            <p:tgtEl>
                                              <p:spTgt spid="107"/>
                                            </p:tgtEl>
                                            <p:attrNameLst>
                                              <p:attrName>ppt_x</p:attrName>
                                            </p:attrNameLst>
                                          </p:cBhvr>
                                          <p:tavLst>
                                            <p:tav tm="0">
                                              <p:val>
                                                <p:strVal val="#ppt_x"/>
                                              </p:val>
                                            </p:tav>
                                            <p:tav tm="100000">
                                              <p:val>
                                                <p:strVal val="#ppt_x"/>
                                              </p:val>
                                            </p:tav>
                                          </p:tavLst>
                                        </p:anim>
                                        <p:anim calcmode="lin" valueType="num">
                                          <p:cBhvr>
                                            <p:cTn id="37"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数据集简介</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13</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08" name="组合 107"/>
          <p:cNvGrpSpPr/>
          <p:nvPr/>
        </p:nvGrpSpPr>
        <p:grpSpPr>
          <a:xfrm>
            <a:off x="3789117" y="1438369"/>
            <a:ext cx="1565766" cy="1411716"/>
            <a:chOff x="5424755" y="1340768"/>
            <a:chExt cx="670560" cy="604586"/>
          </a:xfrm>
        </p:grpSpPr>
        <p:grpSp>
          <p:nvGrpSpPr>
            <p:cNvPr id="109" name="组合 108"/>
            <p:cNvGrpSpPr/>
            <p:nvPr/>
          </p:nvGrpSpPr>
          <p:grpSpPr>
            <a:xfrm>
              <a:off x="5424755" y="1340768"/>
              <a:ext cx="670560" cy="604586"/>
              <a:chOff x="3720691" y="2824413"/>
              <a:chExt cx="1341120" cy="1209172"/>
            </a:xfrm>
          </p:grpSpPr>
          <p:sp>
            <p:nvSpPr>
              <p:cNvPr id="11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1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1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13" name="矩形 112"/>
          <p:cNvSpPr/>
          <p:nvPr/>
        </p:nvSpPr>
        <p:spPr>
          <a:xfrm>
            <a:off x="4054525" y="1693618"/>
            <a:ext cx="1194757" cy="346224"/>
          </a:xfrm>
          <a:prstGeom prst="rect">
            <a:avLst/>
          </a:prstGeom>
        </p:spPr>
        <p:txBody>
          <a:bodyPr wrap="square" lIns="68555" tIns="34278" rIns="68555" bIns="34278">
            <a:spAutoFit/>
          </a:bodyPr>
          <a:lstStyle/>
          <a:p>
            <a:pPr>
              <a:spcBef>
                <a:spcPct val="0"/>
              </a:spcBef>
              <a:buFont typeface="Arial" panose="020B0604020202020204" pitchFamily="34" charset="0"/>
              <a:buNone/>
            </a:pPr>
            <a:r>
              <a:rPr lang="en-US" altLang="zh-CN" b="1" dirty="0">
                <a:solidFill>
                  <a:srgbClr val="414455"/>
                </a:solidFill>
                <a:latin typeface="方正兰亭黑简体" panose="02000000000000000000" pitchFamily="2" charset="-122"/>
                <a:ea typeface="方正兰亭黑简体" panose="02000000000000000000" pitchFamily="2" charset="-122"/>
                <a:cs typeface="Arial" panose="020B0604020202020204" pitchFamily="34" charset="0"/>
              </a:rPr>
              <a:t>VIL-100</a:t>
            </a:r>
            <a:endParaRPr lang="zh-CN" altLang="en-US" b="1" dirty="0">
              <a:solidFill>
                <a:srgbClr val="41445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4" name="矩形 47"/>
          <p:cNvSpPr>
            <a:spLocks noChangeArrowheads="1"/>
          </p:cNvSpPr>
          <p:nvPr/>
        </p:nvSpPr>
        <p:spPr bwMode="auto">
          <a:xfrm>
            <a:off x="4038419" y="1957181"/>
            <a:ext cx="1087288" cy="82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rgbClr val="414455"/>
                </a:solidFill>
              </a:rPr>
              <a:t>视频实体车道线检测数据集</a:t>
            </a:r>
            <a:endParaRPr lang="zh-CN" altLang="en-US" sz="1400" dirty="0">
              <a:solidFill>
                <a:schemeClr val="tx1">
                  <a:lumMod val="50000"/>
                  <a:lumOff val="50000"/>
                </a:schemeClr>
              </a:solidFill>
              <a:sym typeface="微软雅黑" panose="020B0503020204020204" pitchFamily="34" charset="-122"/>
            </a:endParaRPr>
          </a:p>
        </p:txBody>
      </p:sp>
      <p:cxnSp>
        <p:nvCxnSpPr>
          <p:cNvPr id="115" name="肘形连接符 114"/>
          <p:cNvCxnSpPr/>
          <p:nvPr/>
        </p:nvCxnSpPr>
        <p:spPr>
          <a:xfrm>
            <a:off x="3168209" y="1705089"/>
            <a:ext cx="701895" cy="439134"/>
          </a:xfrm>
          <a:prstGeom prst="bentConnector3">
            <a:avLst/>
          </a:prstGeom>
          <a:ln>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2736274" y="1471335"/>
            <a:ext cx="502789" cy="453321"/>
            <a:chOff x="5424755" y="1340768"/>
            <a:chExt cx="670560" cy="604586"/>
          </a:xfrm>
        </p:grpSpPr>
        <p:grpSp>
          <p:nvGrpSpPr>
            <p:cNvPr id="117" name="组合 116"/>
            <p:cNvGrpSpPr/>
            <p:nvPr/>
          </p:nvGrpSpPr>
          <p:grpSpPr>
            <a:xfrm>
              <a:off x="5424755" y="1340768"/>
              <a:ext cx="670560" cy="604586"/>
              <a:chOff x="5424755" y="1340768"/>
              <a:chExt cx="670560" cy="604586"/>
            </a:xfrm>
          </p:grpSpPr>
          <p:grpSp>
            <p:nvGrpSpPr>
              <p:cNvPr id="119" name="组合 118"/>
              <p:cNvGrpSpPr/>
              <p:nvPr/>
            </p:nvGrpSpPr>
            <p:grpSpPr>
              <a:xfrm>
                <a:off x="5424755" y="1340768"/>
                <a:ext cx="670560" cy="604586"/>
                <a:chOff x="3720691" y="2824413"/>
                <a:chExt cx="1341120" cy="1209172"/>
              </a:xfrm>
            </p:grpSpPr>
            <p:sp>
              <p:nvSpPr>
                <p:cNvPr id="12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2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2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18" name="TextBox 7"/>
            <p:cNvSpPr>
              <a:spLocks noChangeArrowheads="1"/>
            </p:cNvSpPr>
            <p:nvPr/>
          </p:nvSpPr>
          <p:spPr bwMode="auto">
            <a:xfrm>
              <a:off x="5472003" y="1484784"/>
              <a:ext cx="576063" cy="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24" name="矩形 47"/>
          <p:cNvSpPr>
            <a:spLocks noChangeArrowheads="1"/>
          </p:cNvSpPr>
          <p:nvPr/>
        </p:nvSpPr>
        <p:spPr bwMode="auto">
          <a:xfrm>
            <a:off x="294212" y="1374354"/>
            <a:ext cx="2492637" cy="159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b="1" dirty="0">
                <a:solidFill>
                  <a:srgbClr val="414455"/>
                </a:solidFill>
                <a:sym typeface="微软雅黑" panose="020B0503020204020204" pitchFamily="34" charset="-122"/>
              </a:rPr>
              <a:t>       </a:t>
            </a:r>
            <a:r>
              <a:rPr lang="zh-CN" altLang="en-US" sz="1400" dirty="0">
                <a:solidFill>
                  <a:srgbClr val="414455"/>
                </a:solidFill>
                <a:sym typeface="微软雅黑" panose="020B0503020204020204" pitchFamily="34" charset="-122"/>
              </a:rPr>
              <a:t>在</a:t>
            </a:r>
            <a:r>
              <a:rPr lang="zh-CN" altLang="en-US" sz="1400" dirty="0">
                <a:solidFill>
                  <a:srgbClr val="414455"/>
                </a:solidFill>
              </a:rPr>
              <a:t>标注时，将每个视频中每一帧的所有车道线中心位置坐标存储在</a:t>
            </a:r>
            <a:r>
              <a:rPr lang="en" altLang="zh-CN" sz="1400" dirty="0">
                <a:solidFill>
                  <a:srgbClr val="414455"/>
                </a:solidFill>
              </a:rPr>
              <a:t>json</a:t>
            </a:r>
            <a:r>
              <a:rPr lang="zh-CN" altLang="en-US" sz="1400" dirty="0">
                <a:solidFill>
                  <a:srgbClr val="414455"/>
                </a:solidFill>
              </a:rPr>
              <a:t>文件中。每一条车道线对应的中心位置存储为一组，从而提供了</a:t>
            </a:r>
            <a:r>
              <a:rPr lang="zh-CN" altLang="en-US" sz="1400" b="1" dirty="0">
                <a:solidFill>
                  <a:srgbClr val="414455"/>
                </a:solidFill>
              </a:rPr>
              <a:t>实体级车道线注释</a:t>
            </a:r>
            <a:r>
              <a:rPr lang="zh-CN" altLang="en-US" sz="1400" dirty="0">
                <a:solidFill>
                  <a:srgbClr val="414455"/>
                </a:solidFill>
              </a:rPr>
              <a:t>。然后用</a:t>
            </a:r>
            <a:r>
              <a:rPr lang="zh-CN" altLang="en-US" sz="1400" b="1" dirty="0">
                <a:solidFill>
                  <a:srgbClr val="414455"/>
                </a:solidFill>
              </a:rPr>
              <a:t>三阶多项式</a:t>
            </a:r>
            <a:endParaRPr lang="zh-CN" altLang="en-US" sz="1400" b="1" dirty="0">
              <a:solidFill>
                <a:schemeClr val="bg1">
                  <a:lumMod val="50000"/>
                </a:schemeClr>
              </a:solidFill>
              <a:sym typeface="微软雅黑" panose="020B0503020204020204" pitchFamily="34" charset="-122"/>
            </a:endParaRPr>
          </a:p>
        </p:txBody>
      </p:sp>
      <p:cxnSp>
        <p:nvCxnSpPr>
          <p:cNvPr id="125" name="肘形连接符 124"/>
          <p:cNvCxnSpPr/>
          <p:nvPr/>
        </p:nvCxnSpPr>
        <p:spPr>
          <a:xfrm>
            <a:off x="5273895" y="2104920"/>
            <a:ext cx="701895" cy="439134"/>
          </a:xfrm>
          <a:prstGeom prst="bentConnector3">
            <a:avLst/>
          </a:prstGeom>
          <a:ln>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5958928" y="2328087"/>
            <a:ext cx="502789" cy="453321"/>
            <a:chOff x="5424755" y="1340768"/>
            <a:chExt cx="670560" cy="604586"/>
          </a:xfrm>
        </p:grpSpPr>
        <p:grpSp>
          <p:nvGrpSpPr>
            <p:cNvPr id="127" name="组合 126"/>
            <p:cNvGrpSpPr/>
            <p:nvPr/>
          </p:nvGrpSpPr>
          <p:grpSpPr>
            <a:xfrm>
              <a:off x="5424755" y="1340768"/>
              <a:ext cx="670560" cy="604586"/>
              <a:chOff x="5424755" y="1340768"/>
              <a:chExt cx="670560" cy="604586"/>
            </a:xfrm>
          </p:grpSpPr>
          <p:grpSp>
            <p:nvGrpSpPr>
              <p:cNvPr id="129" name="组合 128"/>
              <p:cNvGrpSpPr/>
              <p:nvPr/>
            </p:nvGrpSpPr>
            <p:grpSpPr>
              <a:xfrm>
                <a:off x="5424755" y="1340768"/>
                <a:ext cx="670560" cy="604586"/>
                <a:chOff x="3720691" y="2824413"/>
                <a:chExt cx="1341120" cy="1209172"/>
              </a:xfrm>
            </p:grpSpPr>
            <p:sp>
              <p:nvSpPr>
                <p:cNvPr id="13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3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3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28" name="TextBox 7"/>
            <p:cNvSpPr>
              <a:spLocks noChangeArrowheads="1"/>
            </p:cNvSpPr>
            <p:nvPr/>
          </p:nvSpPr>
          <p:spPr bwMode="auto">
            <a:xfrm>
              <a:off x="5472003" y="1484784"/>
              <a:ext cx="576063" cy="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34" name="矩形 47"/>
          <p:cNvSpPr>
            <a:spLocks noChangeArrowheads="1"/>
          </p:cNvSpPr>
          <p:nvPr/>
        </p:nvSpPr>
        <p:spPr bwMode="auto">
          <a:xfrm>
            <a:off x="6525565" y="1306031"/>
            <a:ext cx="2385434" cy="253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solidFill>
                  <a:srgbClr val="414455"/>
                </a:solidFill>
              </a:rPr>
              <a:t>       同时对每条车道线</a:t>
            </a:r>
            <a:r>
              <a:rPr lang="zh-CN" altLang="en-US" sz="1600" b="1" dirty="0">
                <a:solidFill>
                  <a:srgbClr val="414455"/>
                </a:solidFill>
              </a:rPr>
              <a:t>标注了车道线类型</a:t>
            </a:r>
            <a:r>
              <a:rPr lang="zh-CN" altLang="en-US" sz="1600" dirty="0">
                <a:solidFill>
                  <a:srgbClr val="414455"/>
                </a:solidFill>
              </a:rPr>
              <a:t>，总共由</a:t>
            </a:r>
            <a:r>
              <a:rPr lang="en-US" altLang="zh-CN" sz="1600" dirty="0">
                <a:solidFill>
                  <a:srgbClr val="414455"/>
                </a:solidFill>
              </a:rPr>
              <a:t>10</a:t>
            </a:r>
            <a:r>
              <a:rPr lang="zh-CN" altLang="en-US" sz="1600" dirty="0">
                <a:solidFill>
                  <a:srgbClr val="414455"/>
                </a:solidFill>
              </a:rPr>
              <a:t>种车道线类型，即：单条白色实线、单条白色虚线、单条黄色实线、单条黄色虚线、双条白色实线、双条黄色实线、双条黄色虚线、双条白色实虚线、双条白色虚实线、双条白色黄色实线。</a:t>
            </a:r>
          </a:p>
        </p:txBody>
      </p:sp>
      <p:grpSp>
        <p:nvGrpSpPr>
          <p:cNvPr id="135" name="组合 134"/>
          <p:cNvGrpSpPr/>
          <p:nvPr/>
        </p:nvGrpSpPr>
        <p:grpSpPr>
          <a:xfrm>
            <a:off x="907087" y="4285952"/>
            <a:ext cx="394805" cy="355962"/>
            <a:chOff x="5424755" y="1340768"/>
            <a:chExt cx="670560" cy="604586"/>
          </a:xfrm>
        </p:grpSpPr>
        <p:grpSp>
          <p:nvGrpSpPr>
            <p:cNvPr id="136" name="组合 135"/>
            <p:cNvGrpSpPr/>
            <p:nvPr/>
          </p:nvGrpSpPr>
          <p:grpSpPr>
            <a:xfrm>
              <a:off x="5424755" y="1340768"/>
              <a:ext cx="670560" cy="604586"/>
              <a:chOff x="3720691" y="2824413"/>
              <a:chExt cx="1341120" cy="1209172"/>
            </a:xfrm>
          </p:grpSpPr>
          <p:sp>
            <p:nvSpPr>
              <p:cNvPr id="13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3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40" name="文本框 9"/>
          <p:cNvSpPr txBox="1"/>
          <p:nvPr/>
        </p:nvSpPr>
        <p:spPr>
          <a:xfrm>
            <a:off x="1567224" y="4200197"/>
            <a:ext cx="3754824"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官方论文：</a:t>
            </a:r>
            <a:r>
              <a:rPr lang="en" altLang="zh-CN" sz="1350" dirty="0">
                <a:solidFill>
                  <a:srgbClr val="414455"/>
                </a:solidFill>
                <a:latin typeface="微软雅黑" panose="020B0503020204020204" pitchFamily="34" charset="-122"/>
                <a:ea typeface="微软雅黑" panose="020B0503020204020204" pitchFamily="34" charset="-122"/>
              </a:rPr>
              <a:t>https://</a:t>
            </a:r>
            <a:r>
              <a:rPr lang="en" altLang="zh-CN" sz="1350" dirty="0" err="1">
                <a:solidFill>
                  <a:srgbClr val="414455"/>
                </a:solidFill>
                <a:latin typeface="微软雅黑" panose="020B0503020204020204" pitchFamily="34" charset="-122"/>
                <a:ea typeface="微软雅黑" panose="020B0503020204020204" pitchFamily="34" charset="-122"/>
              </a:rPr>
              <a:t>arxiv.org</a:t>
            </a:r>
            <a:r>
              <a:rPr lang="en" altLang="zh-CN" sz="1350" dirty="0">
                <a:solidFill>
                  <a:srgbClr val="414455"/>
                </a:solidFill>
                <a:latin typeface="微软雅黑" panose="020B0503020204020204" pitchFamily="34" charset="-122"/>
                <a:ea typeface="微软雅黑" panose="020B0503020204020204" pitchFamily="34" charset="-122"/>
              </a:rPr>
              <a:t>/abs/2108.08482</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41" name="直接连接符 140"/>
          <p:cNvCxnSpPr/>
          <p:nvPr/>
        </p:nvCxnSpPr>
        <p:spPr>
          <a:xfrm>
            <a:off x="1585180" y="4476650"/>
            <a:ext cx="6123925"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7829712" y="4376480"/>
            <a:ext cx="193989" cy="174903"/>
            <a:chOff x="3720691" y="2824413"/>
            <a:chExt cx="1341120" cy="1209172"/>
          </a:xfrm>
        </p:grpSpPr>
        <p:sp>
          <p:nvSpPr>
            <p:cNvPr id="143"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44"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grpSp>
        <p:nvGrpSpPr>
          <p:cNvPr id="146" name="组合 145"/>
          <p:cNvGrpSpPr/>
          <p:nvPr/>
        </p:nvGrpSpPr>
        <p:grpSpPr>
          <a:xfrm>
            <a:off x="4679984" y="1192038"/>
            <a:ext cx="208734" cy="138347"/>
            <a:chOff x="9482595" y="2565731"/>
            <a:chExt cx="278384" cy="184511"/>
          </a:xfrm>
        </p:grpSpPr>
        <p:sp>
          <p:nvSpPr>
            <p:cNvPr id="147" name="椭圆 146"/>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14455"/>
                </a:solidFill>
              </a:endParaRPr>
            </a:p>
          </p:txBody>
        </p:sp>
        <p:sp>
          <p:nvSpPr>
            <p:cNvPr id="148" name="椭圆 147"/>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14455"/>
                </a:solidFill>
              </a:endParaRPr>
            </a:p>
          </p:txBody>
        </p:sp>
      </p:grpSp>
      <p:sp>
        <p:nvSpPr>
          <p:cNvPr id="55" name="矩形 47">
            <a:extLst>
              <a:ext uri="{FF2B5EF4-FFF2-40B4-BE49-F238E27FC236}">
                <a16:creationId xmlns:a16="http://schemas.microsoft.com/office/drawing/2014/main" id="{0672BC02-9491-1747-BD9A-0537180AB9CC}"/>
              </a:ext>
            </a:extLst>
          </p:cNvPr>
          <p:cNvSpPr>
            <a:spLocks noChangeArrowheads="1"/>
          </p:cNvSpPr>
          <p:nvPr/>
        </p:nvSpPr>
        <p:spPr bwMode="auto">
          <a:xfrm>
            <a:off x="305574" y="2917960"/>
            <a:ext cx="4231285" cy="108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414455"/>
                </a:solidFill>
              </a:rPr>
              <a:t>拟合成一条曲线，然后扩展为具有一定宽度</a:t>
            </a:r>
            <a:endParaRPr lang="en-US" altLang="zh-CN" sz="1400" dirty="0">
              <a:solidFill>
                <a:srgbClr val="414455"/>
              </a:solidFill>
            </a:endParaRPr>
          </a:p>
          <a:p>
            <a:pPr>
              <a:lnSpc>
                <a:spcPct val="120000"/>
              </a:lnSpc>
              <a:spcBef>
                <a:spcPct val="0"/>
              </a:spcBef>
              <a:buNone/>
            </a:pPr>
            <a:r>
              <a:rPr lang="zh-CN" altLang="en-US" sz="1400" dirty="0">
                <a:solidFill>
                  <a:srgbClr val="414455"/>
                </a:solidFill>
              </a:rPr>
              <a:t>的车道线区域。例如 </a:t>
            </a:r>
            <a:r>
              <a:rPr lang="en-US" altLang="zh-CN" sz="1400" dirty="0">
                <a:solidFill>
                  <a:srgbClr val="414455"/>
                </a:solidFill>
              </a:rPr>
              <a:t>1920 × 1080</a:t>
            </a:r>
            <a:r>
              <a:rPr lang="zh-CN" altLang="en-US" sz="1400" dirty="0">
                <a:solidFill>
                  <a:srgbClr val="414455"/>
                </a:solidFill>
              </a:rPr>
              <a:t>的图片，</a:t>
            </a:r>
            <a:endParaRPr lang="en-US" altLang="zh-CN" sz="1400" dirty="0">
              <a:solidFill>
                <a:srgbClr val="414455"/>
              </a:solidFill>
            </a:endParaRPr>
          </a:p>
          <a:p>
            <a:pPr>
              <a:lnSpc>
                <a:spcPct val="120000"/>
              </a:lnSpc>
              <a:spcBef>
                <a:spcPct val="0"/>
              </a:spcBef>
              <a:buNone/>
            </a:pPr>
            <a:r>
              <a:rPr lang="zh-CN" altLang="en-US" sz="1400" dirty="0">
                <a:solidFill>
                  <a:srgbClr val="414455"/>
                </a:solidFill>
              </a:rPr>
              <a:t>宽度为</a:t>
            </a:r>
            <a:r>
              <a:rPr lang="en-US" altLang="zh-CN" sz="1400" dirty="0">
                <a:solidFill>
                  <a:srgbClr val="414455"/>
                </a:solidFill>
              </a:rPr>
              <a:t>30 </a:t>
            </a:r>
            <a:r>
              <a:rPr lang="en" altLang="zh-CN" sz="1400" dirty="0">
                <a:solidFill>
                  <a:srgbClr val="414455"/>
                </a:solidFill>
              </a:rPr>
              <a:t>pixels</a:t>
            </a:r>
            <a:r>
              <a:rPr lang="zh-CN" altLang="en-US" sz="1400" dirty="0">
                <a:solidFill>
                  <a:srgbClr val="414455"/>
                </a:solidFill>
              </a:rPr>
              <a:t>大小。对于低分辨率的图像</a:t>
            </a:r>
            <a:endParaRPr lang="en-US" altLang="zh-CN" sz="1400" dirty="0">
              <a:solidFill>
                <a:srgbClr val="414455"/>
              </a:solidFill>
            </a:endParaRPr>
          </a:p>
          <a:p>
            <a:pPr>
              <a:lnSpc>
                <a:spcPct val="120000"/>
              </a:lnSpc>
              <a:spcBef>
                <a:spcPct val="0"/>
              </a:spcBef>
              <a:buNone/>
            </a:pPr>
            <a:r>
              <a:rPr lang="zh-CN" altLang="en-US" sz="1400" dirty="0">
                <a:solidFill>
                  <a:srgbClr val="414455"/>
                </a:solidFill>
              </a:rPr>
              <a:t>，宽度等比例减小。</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150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500" fill="hold"/>
                                        <p:tgtEl>
                                          <p:spTgt spid="113"/>
                                        </p:tgtEl>
                                        <p:attrNameLst>
                                          <p:attrName>ppt_x</p:attrName>
                                        </p:attrNameLst>
                                      </p:cBhvr>
                                      <p:tavLst>
                                        <p:tav tm="0">
                                          <p:val>
                                            <p:strVal val="#ppt_x"/>
                                          </p:val>
                                        </p:tav>
                                        <p:tav tm="100000">
                                          <p:val>
                                            <p:strVal val="#ppt_x"/>
                                          </p:val>
                                        </p:tav>
                                      </p:tavLst>
                                    </p:anim>
                                    <p:anim calcmode="lin" valueType="num">
                                      <p:cBhvr additive="base">
                                        <p:cTn id="24" dur="500" fill="hold"/>
                                        <p:tgtEl>
                                          <p:spTgt spid="1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fill="hold"/>
                                        <p:tgtEl>
                                          <p:spTgt spid="114"/>
                                        </p:tgtEl>
                                        <p:attrNameLst>
                                          <p:attrName>ppt_x</p:attrName>
                                        </p:attrNameLst>
                                      </p:cBhvr>
                                      <p:tavLst>
                                        <p:tav tm="0">
                                          <p:val>
                                            <p:strVal val="#ppt_x"/>
                                          </p:val>
                                        </p:tav>
                                        <p:tav tm="100000">
                                          <p:val>
                                            <p:strVal val="#ppt_x"/>
                                          </p:val>
                                        </p:tav>
                                      </p:tavLst>
                                    </p:anim>
                                    <p:anim calcmode="lin" valueType="num">
                                      <p:cBhvr additive="base">
                                        <p:cTn id="28" dur="500" fill="hold"/>
                                        <p:tgtEl>
                                          <p:spTgt spid="114"/>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childTnLst>
                          </p:cTn>
                        </p:par>
                        <p:par>
                          <p:cTn id="33" fill="hold">
                            <p:stCondLst>
                              <p:cond delay="1000"/>
                            </p:stCondLst>
                            <p:childTnLst>
                              <p:par>
                                <p:cTn id="34" presetID="49" presetClass="entr" presetSubtype="0" decel="100000" fill="hold" nodeType="afterEffect">
                                  <p:stCondLst>
                                    <p:cond delay="0"/>
                                  </p:stCondLst>
                                  <p:childTnLst>
                                    <p:set>
                                      <p:cBhvr>
                                        <p:cTn id="35" dur="1" fill="hold">
                                          <p:stCondLst>
                                            <p:cond delay="0"/>
                                          </p:stCondLst>
                                        </p:cTn>
                                        <p:tgtEl>
                                          <p:spTgt spid="116"/>
                                        </p:tgtEl>
                                        <p:attrNameLst>
                                          <p:attrName>style.visibility</p:attrName>
                                        </p:attrNameLst>
                                      </p:cBhvr>
                                      <p:to>
                                        <p:strVal val="visible"/>
                                      </p:to>
                                    </p:set>
                                    <p:anim calcmode="lin" valueType="num">
                                      <p:cBhvr>
                                        <p:cTn id="36" dur="500" fill="hold"/>
                                        <p:tgtEl>
                                          <p:spTgt spid="116"/>
                                        </p:tgtEl>
                                        <p:attrNameLst>
                                          <p:attrName>ppt_w</p:attrName>
                                        </p:attrNameLst>
                                      </p:cBhvr>
                                      <p:tavLst>
                                        <p:tav tm="0">
                                          <p:val>
                                            <p:fltVal val="0"/>
                                          </p:val>
                                        </p:tav>
                                        <p:tav tm="100000">
                                          <p:val>
                                            <p:strVal val="#ppt_w"/>
                                          </p:val>
                                        </p:tav>
                                      </p:tavLst>
                                    </p:anim>
                                    <p:anim calcmode="lin" valueType="num">
                                      <p:cBhvr>
                                        <p:cTn id="37" dur="500" fill="hold"/>
                                        <p:tgtEl>
                                          <p:spTgt spid="116"/>
                                        </p:tgtEl>
                                        <p:attrNameLst>
                                          <p:attrName>ppt_h</p:attrName>
                                        </p:attrNameLst>
                                      </p:cBhvr>
                                      <p:tavLst>
                                        <p:tav tm="0">
                                          <p:val>
                                            <p:fltVal val="0"/>
                                          </p:val>
                                        </p:tav>
                                        <p:tav tm="100000">
                                          <p:val>
                                            <p:strVal val="#ppt_h"/>
                                          </p:val>
                                        </p:tav>
                                      </p:tavLst>
                                    </p:anim>
                                    <p:anim calcmode="lin" valueType="num">
                                      <p:cBhvr>
                                        <p:cTn id="38" dur="500" fill="hold"/>
                                        <p:tgtEl>
                                          <p:spTgt spid="116"/>
                                        </p:tgtEl>
                                        <p:attrNameLst>
                                          <p:attrName>style.rotation</p:attrName>
                                        </p:attrNameLst>
                                      </p:cBhvr>
                                      <p:tavLst>
                                        <p:tav tm="0">
                                          <p:val>
                                            <p:fltVal val="360"/>
                                          </p:val>
                                        </p:tav>
                                        <p:tav tm="100000">
                                          <p:val>
                                            <p:fltVal val="0"/>
                                          </p:val>
                                        </p:tav>
                                      </p:tavLst>
                                    </p:anim>
                                    <p:animEffect transition="in" filter="fade">
                                      <p:cBhvr>
                                        <p:cTn id="39" dur="500"/>
                                        <p:tgtEl>
                                          <p:spTgt spid="116"/>
                                        </p:tgtEl>
                                      </p:cBhvr>
                                    </p:animEffect>
                                  </p:childTnLst>
                                </p:cTn>
                              </p:par>
                              <p:par>
                                <p:cTn id="40" presetID="14" presetClass="entr" presetSubtype="10" fill="hold" grpId="0" nodeType="withEffect">
                                  <p:stCondLst>
                                    <p:cond delay="500"/>
                                  </p:stCondLst>
                                  <p:childTnLst>
                                    <p:set>
                                      <p:cBhvr>
                                        <p:cTn id="41" dur="1" fill="hold">
                                          <p:stCondLst>
                                            <p:cond delay="0"/>
                                          </p:stCondLst>
                                        </p:cTn>
                                        <p:tgtEl>
                                          <p:spTgt spid="124"/>
                                        </p:tgtEl>
                                        <p:attrNameLst>
                                          <p:attrName>style.visibility</p:attrName>
                                        </p:attrNameLst>
                                      </p:cBhvr>
                                      <p:to>
                                        <p:strVal val="visible"/>
                                      </p:to>
                                    </p:set>
                                    <p:animEffect transition="in" filter="randombar(horizontal)">
                                      <p:cBhvr>
                                        <p:cTn id="42" dur="400"/>
                                        <p:tgtEl>
                                          <p:spTgt spid="124"/>
                                        </p:tgtEl>
                                      </p:cBhvr>
                                    </p:animEffect>
                                  </p:childTnLst>
                                </p:cTn>
                              </p:par>
                              <p:par>
                                <p:cTn id="43" presetID="14" presetClass="entr" presetSubtype="10" fill="hold" grpId="0" nodeType="withEffect">
                                  <p:stCondLst>
                                    <p:cond delay="500"/>
                                  </p:stCondLst>
                                  <p:childTnLst>
                                    <p:set>
                                      <p:cBhvr>
                                        <p:cTn id="44" dur="1" fill="hold">
                                          <p:stCondLst>
                                            <p:cond delay="0"/>
                                          </p:stCondLst>
                                        </p:cTn>
                                        <p:tgtEl>
                                          <p:spTgt spid="55"/>
                                        </p:tgtEl>
                                        <p:attrNameLst>
                                          <p:attrName>style.visibility</p:attrName>
                                        </p:attrNameLst>
                                      </p:cBhvr>
                                      <p:to>
                                        <p:strVal val="visible"/>
                                      </p:to>
                                    </p:set>
                                    <p:animEffect transition="in" filter="randombar(horizontal)">
                                      <p:cBhvr>
                                        <p:cTn id="45" dur="400"/>
                                        <p:tgtEl>
                                          <p:spTgt spid="55"/>
                                        </p:tgtEl>
                                      </p:cBhvr>
                                    </p:animEffect>
                                  </p:childTnLst>
                                </p:cTn>
                              </p:par>
                            </p:childTnLst>
                          </p:cTn>
                        </p:par>
                        <p:par>
                          <p:cTn id="46" fill="hold">
                            <p:stCondLst>
                              <p:cond delay="1900"/>
                            </p:stCondLst>
                            <p:childTnLst>
                              <p:par>
                                <p:cTn id="47" presetID="22" presetClass="entr" presetSubtype="4" fill="hold"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wipe(down)">
                                      <p:cBhvr>
                                        <p:cTn id="49" dur="500"/>
                                        <p:tgtEl>
                                          <p:spTgt spid="125"/>
                                        </p:tgtEl>
                                      </p:cBhvr>
                                    </p:animEffect>
                                  </p:childTnLst>
                                </p:cTn>
                              </p:par>
                            </p:childTnLst>
                          </p:cTn>
                        </p:par>
                        <p:par>
                          <p:cTn id="50" fill="hold">
                            <p:stCondLst>
                              <p:cond delay="2400"/>
                            </p:stCondLst>
                            <p:childTnLst>
                              <p:par>
                                <p:cTn id="51" presetID="49" presetClass="entr" presetSubtype="0" decel="100000" fill="hold" nodeType="afterEffect">
                                  <p:stCondLst>
                                    <p:cond delay="0"/>
                                  </p:stCondLst>
                                  <p:childTnLst>
                                    <p:set>
                                      <p:cBhvr>
                                        <p:cTn id="52" dur="1" fill="hold">
                                          <p:stCondLst>
                                            <p:cond delay="0"/>
                                          </p:stCondLst>
                                        </p:cTn>
                                        <p:tgtEl>
                                          <p:spTgt spid="126"/>
                                        </p:tgtEl>
                                        <p:attrNameLst>
                                          <p:attrName>style.visibility</p:attrName>
                                        </p:attrNameLst>
                                      </p:cBhvr>
                                      <p:to>
                                        <p:strVal val="visible"/>
                                      </p:to>
                                    </p:set>
                                    <p:anim calcmode="lin" valueType="num">
                                      <p:cBhvr>
                                        <p:cTn id="53" dur="500" fill="hold"/>
                                        <p:tgtEl>
                                          <p:spTgt spid="126"/>
                                        </p:tgtEl>
                                        <p:attrNameLst>
                                          <p:attrName>ppt_w</p:attrName>
                                        </p:attrNameLst>
                                      </p:cBhvr>
                                      <p:tavLst>
                                        <p:tav tm="0">
                                          <p:val>
                                            <p:fltVal val="0"/>
                                          </p:val>
                                        </p:tav>
                                        <p:tav tm="100000">
                                          <p:val>
                                            <p:strVal val="#ppt_w"/>
                                          </p:val>
                                        </p:tav>
                                      </p:tavLst>
                                    </p:anim>
                                    <p:anim calcmode="lin" valueType="num">
                                      <p:cBhvr>
                                        <p:cTn id="54" dur="500" fill="hold"/>
                                        <p:tgtEl>
                                          <p:spTgt spid="126"/>
                                        </p:tgtEl>
                                        <p:attrNameLst>
                                          <p:attrName>ppt_h</p:attrName>
                                        </p:attrNameLst>
                                      </p:cBhvr>
                                      <p:tavLst>
                                        <p:tav tm="0">
                                          <p:val>
                                            <p:fltVal val="0"/>
                                          </p:val>
                                        </p:tav>
                                        <p:tav tm="100000">
                                          <p:val>
                                            <p:strVal val="#ppt_h"/>
                                          </p:val>
                                        </p:tav>
                                      </p:tavLst>
                                    </p:anim>
                                    <p:anim calcmode="lin" valueType="num">
                                      <p:cBhvr>
                                        <p:cTn id="55" dur="500" fill="hold"/>
                                        <p:tgtEl>
                                          <p:spTgt spid="126"/>
                                        </p:tgtEl>
                                        <p:attrNameLst>
                                          <p:attrName>style.rotation</p:attrName>
                                        </p:attrNameLst>
                                      </p:cBhvr>
                                      <p:tavLst>
                                        <p:tav tm="0">
                                          <p:val>
                                            <p:fltVal val="360"/>
                                          </p:val>
                                        </p:tav>
                                        <p:tav tm="100000">
                                          <p:val>
                                            <p:fltVal val="0"/>
                                          </p:val>
                                        </p:tav>
                                      </p:tavLst>
                                    </p:anim>
                                    <p:animEffect transition="in" filter="fade">
                                      <p:cBhvr>
                                        <p:cTn id="56" dur="500"/>
                                        <p:tgtEl>
                                          <p:spTgt spid="126"/>
                                        </p:tgtEl>
                                      </p:cBhvr>
                                    </p:animEffect>
                                  </p:childTnLst>
                                </p:cTn>
                              </p:par>
                              <p:par>
                                <p:cTn id="57" presetID="14" presetClass="entr" presetSubtype="10" fill="hold" grpId="0" nodeType="withEffect">
                                  <p:stCondLst>
                                    <p:cond delay="500"/>
                                  </p:stCondLst>
                                  <p:childTnLst>
                                    <p:set>
                                      <p:cBhvr>
                                        <p:cTn id="58" dur="1" fill="hold">
                                          <p:stCondLst>
                                            <p:cond delay="0"/>
                                          </p:stCondLst>
                                        </p:cTn>
                                        <p:tgtEl>
                                          <p:spTgt spid="134"/>
                                        </p:tgtEl>
                                        <p:attrNameLst>
                                          <p:attrName>style.visibility</p:attrName>
                                        </p:attrNameLst>
                                      </p:cBhvr>
                                      <p:to>
                                        <p:strVal val="visible"/>
                                      </p:to>
                                    </p:set>
                                    <p:animEffect transition="in" filter="randombar(horizontal)">
                                      <p:cBhvr>
                                        <p:cTn id="59" dur="400"/>
                                        <p:tgtEl>
                                          <p:spTgt spid="134"/>
                                        </p:tgtEl>
                                      </p:cBhvr>
                                    </p:animEffect>
                                  </p:childTnLst>
                                </p:cTn>
                              </p:par>
                            </p:childTnLst>
                          </p:cTn>
                        </p:par>
                        <p:par>
                          <p:cTn id="60" fill="hold">
                            <p:stCondLst>
                              <p:cond delay="3300"/>
                            </p:stCondLst>
                            <p:childTnLst>
                              <p:par>
                                <p:cTn id="61" presetID="2" presetClass="entr" presetSubtype="8" fill="hold" nodeType="afterEffect">
                                  <p:stCondLst>
                                    <p:cond delay="0"/>
                                  </p:stCondLst>
                                  <p:childTnLst>
                                    <p:set>
                                      <p:cBhvr>
                                        <p:cTn id="62" dur="1" fill="hold">
                                          <p:stCondLst>
                                            <p:cond delay="0"/>
                                          </p:stCondLst>
                                        </p:cTn>
                                        <p:tgtEl>
                                          <p:spTgt spid="135"/>
                                        </p:tgtEl>
                                        <p:attrNameLst>
                                          <p:attrName>style.visibility</p:attrName>
                                        </p:attrNameLst>
                                      </p:cBhvr>
                                      <p:to>
                                        <p:strVal val="visible"/>
                                      </p:to>
                                    </p:set>
                                    <p:anim calcmode="lin" valueType="num">
                                      <p:cBhvr additive="base">
                                        <p:cTn id="63" dur="500" fill="hold"/>
                                        <p:tgtEl>
                                          <p:spTgt spid="135"/>
                                        </p:tgtEl>
                                        <p:attrNameLst>
                                          <p:attrName>ppt_x</p:attrName>
                                        </p:attrNameLst>
                                      </p:cBhvr>
                                      <p:tavLst>
                                        <p:tav tm="0">
                                          <p:val>
                                            <p:strVal val="0-#ppt_w/2"/>
                                          </p:val>
                                        </p:tav>
                                        <p:tav tm="100000">
                                          <p:val>
                                            <p:strVal val="#ppt_x"/>
                                          </p:val>
                                        </p:tav>
                                      </p:tavLst>
                                    </p:anim>
                                    <p:anim calcmode="lin" valueType="num">
                                      <p:cBhvr additive="base">
                                        <p:cTn id="64" dur="500" fill="hold"/>
                                        <p:tgtEl>
                                          <p:spTgt spid="135"/>
                                        </p:tgtEl>
                                        <p:attrNameLst>
                                          <p:attrName>ppt_y</p:attrName>
                                        </p:attrNameLst>
                                      </p:cBhvr>
                                      <p:tavLst>
                                        <p:tav tm="0">
                                          <p:val>
                                            <p:strVal val="#ppt_y"/>
                                          </p:val>
                                        </p:tav>
                                        <p:tav tm="100000">
                                          <p:val>
                                            <p:strVal val="#ppt_y"/>
                                          </p:val>
                                        </p:tav>
                                      </p:tavLst>
                                    </p:anim>
                                  </p:childTnLst>
                                </p:cTn>
                              </p:par>
                            </p:childTnLst>
                          </p:cTn>
                        </p:par>
                        <p:par>
                          <p:cTn id="65" fill="hold">
                            <p:stCondLst>
                              <p:cond delay="3800"/>
                            </p:stCondLst>
                            <p:childTnLst>
                              <p:par>
                                <p:cTn id="66" presetID="42" presetClass="entr" presetSubtype="0" fill="hold" grpId="0" nodeType="afterEffect">
                                  <p:stCondLst>
                                    <p:cond delay="0"/>
                                  </p:stCondLst>
                                  <p:childTnLst>
                                    <p:set>
                                      <p:cBhvr>
                                        <p:cTn id="67" dur="1" fill="hold">
                                          <p:stCondLst>
                                            <p:cond delay="0"/>
                                          </p:stCondLst>
                                        </p:cTn>
                                        <p:tgtEl>
                                          <p:spTgt spid="140"/>
                                        </p:tgtEl>
                                        <p:attrNameLst>
                                          <p:attrName>style.visibility</p:attrName>
                                        </p:attrNameLst>
                                      </p:cBhvr>
                                      <p:to>
                                        <p:strVal val="visible"/>
                                      </p:to>
                                    </p:set>
                                    <p:animEffect transition="in" filter="fade">
                                      <p:cBhvr>
                                        <p:cTn id="68" dur="1000"/>
                                        <p:tgtEl>
                                          <p:spTgt spid="140"/>
                                        </p:tgtEl>
                                      </p:cBhvr>
                                    </p:animEffect>
                                    <p:anim calcmode="lin" valueType="num">
                                      <p:cBhvr>
                                        <p:cTn id="69" dur="1000" fill="hold"/>
                                        <p:tgtEl>
                                          <p:spTgt spid="140"/>
                                        </p:tgtEl>
                                        <p:attrNameLst>
                                          <p:attrName>ppt_x</p:attrName>
                                        </p:attrNameLst>
                                      </p:cBhvr>
                                      <p:tavLst>
                                        <p:tav tm="0">
                                          <p:val>
                                            <p:strVal val="#ppt_x"/>
                                          </p:val>
                                        </p:tav>
                                        <p:tav tm="100000">
                                          <p:val>
                                            <p:strVal val="#ppt_x"/>
                                          </p:val>
                                        </p:tav>
                                      </p:tavLst>
                                    </p:anim>
                                    <p:anim calcmode="lin" valueType="num">
                                      <p:cBhvr>
                                        <p:cTn id="70" dur="1000" fill="hold"/>
                                        <p:tgtEl>
                                          <p:spTgt spid="140"/>
                                        </p:tgtEl>
                                        <p:attrNameLst>
                                          <p:attrName>ppt_y</p:attrName>
                                        </p:attrNameLst>
                                      </p:cBhvr>
                                      <p:tavLst>
                                        <p:tav tm="0">
                                          <p:val>
                                            <p:strVal val="#ppt_y+.1"/>
                                          </p:val>
                                        </p:tav>
                                        <p:tav tm="100000">
                                          <p:val>
                                            <p:strVal val="#ppt_y"/>
                                          </p:val>
                                        </p:tav>
                                      </p:tavLst>
                                    </p:anim>
                                  </p:childTnLst>
                                </p:cTn>
                              </p:par>
                            </p:childTnLst>
                          </p:cTn>
                        </p:par>
                        <p:par>
                          <p:cTn id="71" fill="hold">
                            <p:stCondLst>
                              <p:cond delay="4800"/>
                            </p:stCondLst>
                            <p:childTnLst>
                              <p:par>
                                <p:cTn id="72" presetID="22" presetClass="entr" presetSubtype="8" fill="hold" nodeType="afterEffect">
                                  <p:stCondLst>
                                    <p:cond delay="0"/>
                                  </p:stCondLst>
                                  <p:childTnLst>
                                    <p:set>
                                      <p:cBhvr>
                                        <p:cTn id="73" dur="1" fill="hold">
                                          <p:stCondLst>
                                            <p:cond delay="0"/>
                                          </p:stCondLst>
                                        </p:cTn>
                                        <p:tgtEl>
                                          <p:spTgt spid="141"/>
                                        </p:tgtEl>
                                        <p:attrNameLst>
                                          <p:attrName>style.visibility</p:attrName>
                                        </p:attrNameLst>
                                      </p:cBhvr>
                                      <p:to>
                                        <p:strVal val="visible"/>
                                      </p:to>
                                    </p:set>
                                    <p:animEffect transition="in" filter="wipe(left)">
                                      <p:cBhvr>
                                        <p:cTn id="74" dur="500"/>
                                        <p:tgtEl>
                                          <p:spTgt spid="141"/>
                                        </p:tgtEl>
                                      </p:cBhvr>
                                    </p:animEffect>
                                  </p:childTnLst>
                                </p:cTn>
                              </p:par>
                              <p:par>
                                <p:cTn id="75" presetID="2" presetClass="entr" presetSubtype="2" fill="hold" nodeType="withEffect">
                                  <p:stCondLst>
                                    <p:cond delay="250"/>
                                  </p:stCondLst>
                                  <p:childTnLst>
                                    <p:set>
                                      <p:cBhvr>
                                        <p:cTn id="76" dur="1" fill="hold">
                                          <p:stCondLst>
                                            <p:cond delay="0"/>
                                          </p:stCondLst>
                                        </p:cTn>
                                        <p:tgtEl>
                                          <p:spTgt spid="142"/>
                                        </p:tgtEl>
                                        <p:attrNameLst>
                                          <p:attrName>style.visibility</p:attrName>
                                        </p:attrNameLst>
                                      </p:cBhvr>
                                      <p:to>
                                        <p:strVal val="visible"/>
                                      </p:to>
                                    </p:set>
                                    <p:anim calcmode="lin" valueType="num">
                                      <p:cBhvr additive="base">
                                        <p:cTn id="77" dur="500" fill="hold"/>
                                        <p:tgtEl>
                                          <p:spTgt spid="142"/>
                                        </p:tgtEl>
                                        <p:attrNameLst>
                                          <p:attrName>ppt_x</p:attrName>
                                        </p:attrNameLst>
                                      </p:cBhvr>
                                      <p:tavLst>
                                        <p:tav tm="0">
                                          <p:val>
                                            <p:strVal val="1+#ppt_w/2"/>
                                          </p:val>
                                        </p:tav>
                                        <p:tav tm="100000">
                                          <p:val>
                                            <p:strVal val="#ppt_x"/>
                                          </p:val>
                                        </p:tav>
                                      </p:tavLst>
                                    </p:anim>
                                    <p:anim calcmode="lin" valueType="num">
                                      <p:cBhvr additive="base">
                                        <p:cTn id="78" dur="500" fill="hold"/>
                                        <p:tgtEl>
                                          <p:spTgt spid="142"/>
                                        </p:tgtEl>
                                        <p:attrNameLst>
                                          <p:attrName>ppt_y</p:attrName>
                                        </p:attrNameLst>
                                      </p:cBhvr>
                                      <p:tavLst>
                                        <p:tav tm="0">
                                          <p:val>
                                            <p:strVal val="#ppt_y"/>
                                          </p:val>
                                        </p:tav>
                                        <p:tav tm="100000">
                                          <p:val>
                                            <p:strVal val="#ppt_y"/>
                                          </p:val>
                                        </p:tav>
                                      </p:tavLst>
                                    </p:anim>
                                  </p:childTnLst>
                                </p:cTn>
                              </p:par>
                            </p:childTnLst>
                          </p:cTn>
                        </p:par>
                        <p:par>
                          <p:cTn id="79" fill="hold">
                            <p:stCondLst>
                              <p:cond delay="5550"/>
                            </p:stCondLst>
                            <p:childTnLst>
                              <p:par>
                                <p:cTn id="80" presetID="42" presetClass="entr" presetSubtype="0" fill="hold" nodeType="after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1000"/>
                                        <p:tgtEl>
                                          <p:spTgt spid="146"/>
                                        </p:tgtEl>
                                      </p:cBhvr>
                                    </p:animEffect>
                                    <p:anim calcmode="lin" valueType="num">
                                      <p:cBhvr>
                                        <p:cTn id="83" dur="1000" fill="hold"/>
                                        <p:tgtEl>
                                          <p:spTgt spid="146"/>
                                        </p:tgtEl>
                                        <p:attrNameLst>
                                          <p:attrName>ppt_x</p:attrName>
                                        </p:attrNameLst>
                                      </p:cBhvr>
                                      <p:tavLst>
                                        <p:tav tm="0">
                                          <p:val>
                                            <p:strVal val="#ppt_x"/>
                                          </p:val>
                                        </p:tav>
                                        <p:tav tm="100000">
                                          <p:val>
                                            <p:strVal val="#ppt_x"/>
                                          </p:val>
                                        </p:tav>
                                      </p:tavLst>
                                    </p:anim>
                                    <p:anim calcmode="lin" valueType="num">
                                      <p:cBhvr>
                                        <p:cTn id="8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113" grpId="0"/>
      <p:bldP spid="114" grpId="0"/>
      <p:bldP spid="124" grpId="0"/>
      <p:bldP spid="134" grpId="0"/>
      <p:bldP spid="140"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9" name="组合 158"/>
          <p:cNvGrpSpPr/>
          <p:nvPr/>
        </p:nvGrpSpPr>
        <p:grpSpPr>
          <a:xfrm>
            <a:off x="2064628" y="1988867"/>
            <a:ext cx="1384430" cy="1248221"/>
            <a:chOff x="3720691" y="2824413"/>
            <a:chExt cx="1341120" cy="1209172"/>
          </a:xfrm>
        </p:grpSpPr>
        <p:sp>
          <p:nvSpPr>
            <p:cNvPr id="1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62"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69" name="组合 168"/>
          <p:cNvGrpSpPr/>
          <p:nvPr/>
        </p:nvGrpSpPr>
        <p:grpSpPr>
          <a:xfrm>
            <a:off x="3350801" y="2079269"/>
            <a:ext cx="208734" cy="138347"/>
            <a:chOff x="9482595" y="2565731"/>
            <a:chExt cx="278384" cy="184511"/>
          </a:xfrm>
        </p:grpSpPr>
        <p:sp>
          <p:nvSpPr>
            <p:cNvPr id="170" name="椭圆 169"/>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圆角矩形 15"/>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17" name="矩形 16"/>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 name="TextBox 17"/>
          <p:cNvSpPr txBox="1"/>
          <p:nvPr/>
        </p:nvSpPr>
        <p:spPr>
          <a:xfrm flipH="1">
            <a:off x="4410024" y="2091923"/>
            <a:ext cx="269960" cy="845820"/>
          </a:xfrm>
          <a:prstGeom prst="rect">
            <a:avLst/>
          </a:prstGeom>
          <a:noFill/>
        </p:spPr>
        <p:txBody>
          <a:bodyPr wrap="square" rtlCol="0">
            <a:spAutoFit/>
          </a:bodyPr>
          <a:lstStyle/>
          <a:p>
            <a:pPr algn="ctr"/>
            <a:r>
              <a:rPr lang="en-US" sz="4950" b="1" dirty="0">
                <a:solidFill>
                  <a:schemeClr val="bg1"/>
                </a:solidFill>
                <a:latin typeface="方正兰亭黑简体" panose="02000000000000000000" pitchFamily="2" charset="-122"/>
                <a:ea typeface="方正兰亭黑简体" panose="02000000000000000000" pitchFamily="2" charset="-122"/>
              </a:rPr>
              <a:t>4</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9" name="文本框 9"/>
          <p:cNvSpPr txBox="1"/>
          <p:nvPr/>
        </p:nvSpPr>
        <p:spPr>
          <a:xfrm>
            <a:off x="5219903" y="2004841"/>
            <a:ext cx="2051694" cy="375088"/>
          </a:xfrm>
          <a:prstGeom prst="rect">
            <a:avLst/>
          </a:prstGeom>
          <a:noFill/>
        </p:spPr>
        <p:txBody>
          <a:bodyPr wrap="square" lIns="51421" tIns="25710" rIns="51421" bIns="25710" rtlCol="0">
            <a:spAutoFit/>
          </a:bodyPr>
          <a:lstStyle/>
          <a:p>
            <a:pPr marL="0" lvl="1"/>
            <a:r>
              <a:rPr lang="zh-CN" altLang="en-US" sz="2100" b="1" dirty="0">
                <a:solidFill>
                  <a:schemeClr val="bg1"/>
                </a:solidFill>
                <a:latin typeface="微软雅黑" panose="020B0503020204020204" pitchFamily="34" charset="-122"/>
                <a:ea typeface="微软雅黑" panose="020B0503020204020204" pitchFamily="34" charset="-122"/>
              </a:rPr>
              <a:t>项目实现</a:t>
            </a:r>
          </a:p>
        </p:txBody>
      </p:sp>
      <p:grpSp>
        <p:nvGrpSpPr>
          <p:cNvPr id="20" name="组合 19"/>
          <p:cNvGrpSpPr/>
          <p:nvPr/>
        </p:nvGrpSpPr>
        <p:grpSpPr>
          <a:xfrm>
            <a:off x="5276508" y="2436768"/>
            <a:ext cx="1077226" cy="215444"/>
            <a:chOff x="4369395" y="3284984"/>
            <a:chExt cx="1436675" cy="287335"/>
          </a:xfrm>
        </p:grpSpPr>
        <p:sp>
          <p:nvSpPr>
            <p:cNvPr id="21" name="文本框 9"/>
            <p:cNvSpPr txBox="1"/>
            <p:nvPr/>
          </p:nvSpPr>
          <p:spPr>
            <a:xfrm>
              <a:off x="4581936" y="3284984"/>
              <a:ext cx="1224134" cy="287335"/>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数据预处理</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25" name="组合 24"/>
          <p:cNvGrpSpPr/>
          <p:nvPr/>
        </p:nvGrpSpPr>
        <p:grpSpPr>
          <a:xfrm>
            <a:off x="6417065" y="2445592"/>
            <a:ext cx="1077226" cy="215444"/>
            <a:chOff x="4369395" y="3284984"/>
            <a:chExt cx="1436675" cy="287335"/>
          </a:xfrm>
        </p:grpSpPr>
        <p:sp>
          <p:nvSpPr>
            <p:cNvPr id="26" name="文本框 9"/>
            <p:cNvSpPr txBox="1"/>
            <p:nvPr/>
          </p:nvSpPr>
          <p:spPr>
            <a:xfrm>
              <a:off x="4581936" y="3284984"/>
              <a:ext cx="1224134" cy="287335"/>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生成器搭建</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30" name="组合 29"/>
          <p:cNvGrpSpPr/>
          <p:nvPr/>
        </p:nvGrpSpPr>
        <p:grpSpPr>
          <a:xfrm>
            <a:off x="7551042" y="2457887"/>
            <a:ext cx="1293193" cy="215444"/>
            <a:chOff x="4369395" y="3284984"/>
            <a:chExt cx="1724707" cy="287335"/>
          </a:xfrm>
        </p:grpSpPr>
        <p:sp>
          <p:nvSpPr>
            <p:cNvPr id="31" name="文本框 9"/>
            <p:cNvSpPr txBox="1"/>
            <p:nvPr/>
          </p:nvSpPr>
          <p:spPr>
            <a:xfrm>
              <a:off x="4581934" y="3284984"/>
              <a:ext cx="1512168" cy="287335"/>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判别器搭建</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49" name="组合 48"/>
          <p:cNvGrpSpPr/>
          <p:nvPr/>
        </p:nvGrpSpPr>
        <p:grpSpPr>
          <a:xfrm>
            <a:off x="5286378" y="2763578"/>
            <a:ext cx="1077226" cy="215444"/>
            <a:chOff x="4369395" y="3284984"/>
            <a:chExt cx="1436675" cy="287334"/>
          </a:xfrm>
        </p:grpSpPr>
        <p:sp>
          <p:nvSpPr>
            <p:cNvPr id="50" name="文本框 9"/>
            <p:cNvSpPr txBox="1"/>
            <p:nvPr/>
          </p:nvSpPr>
          <p:spPr>
            <a:xfrm>
              <a:off x="4581936" y="3284984"/>
              <a:ext cx="1224134" cy="28733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测试优化</a:t>
              </a:r>
            </a:p>
          </p:txBody>
        </p:sp>
        <p:grpSp>
          <p:nvGrpSpPr>
            <p:cNvPr id="51" name="组合 50"/>
            <p:cNvGrpSpPr/>
            <p:nvPr/>
          </p:nvGrpSpPr>
          <p:grpSpPr>
            <a:xfrm>
              <a:off x="4369395" y="3316401"/>
              <a:ext cx="168551" cy="168551"/>
              <a:chOff x="5005199" y="3717032"/>
              <a:chExt cx="168551" cy="168551"/>
            </a:xfrm>
          </p:grpSpPr>
          <p:sp>
            <p:nvSpPr>
              <p:cNvPr id="52" name="椭圆 51"/>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53" name="等腰三角形 52"/>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54" name="组合 53"/>
          <p:cNvGrpSpPr/>
          <p:nvPr/>
        </p:nvGrpSpPr>
        <p:grpSpPr>
          <a:xfrm>
            <a:off x="6417065" y="2779980"/>
            <a:ext cx="1077226" cy="215444"/>
            <a:chOff x="4369395" y="3284984"/>
            <a:chExt cx="1436675" cy="287335"/>
          </a:xfrm>
        </p:grpSpPr>
        <p:sp>
          <p:nvSpPr>
            <p:cNvPr id="56" name="文本框 9"/>
            <p:cNvSpPr txBox="1"/>
            <p:nvPr/>
          </p:nvSpPr>
          <p:spPr>
            <a:xfrm>
              <a:off x="4581936" y="3284984"/>
              <a:ext cx="1224134" cy="287335"/>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模型训练</a:t>
              </a:r>
            </a:p>
          </p:txBody>
        </p:sp>
        <p:grpSp>
          <p:nvGrpSpPr>
            <p:cNvPr id="57" name="组合 56"/>
            <p:cNvGrpSpPr/>
            <p:nvPr/>
          </p:nvGrpSpPr>
          <p:grpSpPr>
            <a:xfrm>
              <a:off x="4369395" y="3316401"/>
              <a:ext cx="168551" cy="168551"/>
              <a:chOff x="5005199" y="3717032"/>
              <a:chExt cx="168551" cy="168551"/>
            </a:xfrm>
          </p:grpSpPr>
          <p:sp>
            <p:nvSpPr>
              <p:cNvPr id="58" name="椭圆 57"/>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59" name="等腰三角形 5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60" name="组合 59"/>
          <p:cNvGrpSpPr/>
          <p:nvPr/>
        </p:nvGrpSpPr>
        <p:grpSpPr>
          <a:xfrm>
            <a:off x="7559795" y="2751991"/>
            <a:ext cx="1293193" cy="215444"/>
            <a:chOff x="4369395" y="3284984"/>
            <a:chExt cx="1724707" cy="287335"/>
          </a:xfrm>
        </p:grpSpPr>
        <p:sp>
          <p:nvSpPr>
            <p:cNvPr id="61" name="文本框 9"/>
            <p:cNvSpPr txBox="1"/>
            <p:nvPr/>
          </p:nvSpPr>
          <p:spPr>
            <a:xfrm>
              <a:off x="4581934" y="3284984"/>
              <a:ext cx="1512168" cy="287335"/>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效果展示</a:t>
              </a:r>
            </a:p>
          </p:txBody>
        </p:sp>
        <p:grpSp>
          <p:nvGrpSpPr>
            <p:cNvPr id="62" name="组合 61"/>
            <p:cNvGrpSpPr/>
            <p:nvPr/>
          </p:nvGrpSpPr>
          <p:grpSpPr>
            <a:xfrm>
              <a:off x="4369395" y="3316401"/>
              <a:ext cx="168551" cy="168551"/>
              <a:chOff x="5005199" y="3717032"/>
              <a:chExt cx="168551" cy="168551"/>
            </a:xfrm>
          </p:grpSpPr>
          <p:sp>
            <p:nvSpPr>
              <p:cNvPr id="64" name="椭圆 63"/>
              <p:cNvSpPr/>
              <p:nvPr/>
            </p:nvSpPr>
            <p:spPr>
              <a:xfrm>
                <a:off x="5005199" y="3717032"/>
                <a:ext cx="168551" cy="168551"/>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5" name="等腰三角形 64"/>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sp>
        <p:nvSpPr>
          <p:cNvPr id="55" name="Freeform 9"/>
          <p:cNvSpPr>
            <a:spLocks noEditPoints="1"/>
          </p:cNvSpPr>
          <p:nvPr/>
        </p:nvSpPr>
        <p:spPr bwMode="auto">
          <a:xfrm rot="19469485">
            <a:off x="2427150" y="2247010"/>
            <a:ext cx="659384" cy="70261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0-#ppt_w/2"/>
                                          </p:val>
                                        </p:tav>
                                        <p:tav tm="100000">
                                          <p:val>
                                            <p:strVal val="#ppt_x"/>
                                          </p:val>
                                        </p:tav>
                                      </p:tavLst>
                                    </p:anim>
                                    <p:anim calcmode="lin" valueType="num">
                                      <p:cBhvr additive="base">
                                        <p:cTn id="8" dur="500" fill="hold"/>
                                        <p:tgtEl>
                                          <p:spTgt spid="1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fill="hold"/>
                                        <p:tgtEl>
                                          <p:spTgt spid="162"/>
                                        </p:tgtEl>
                                        <p:attrNameLst>
                                          <p:attrName>ppt_x</p:attrName>
                                        </p:attrNameLst>
                                      </p:cBhvr>
                                      <p:tavLst>
                                        <p:tav tm="0">
                                          <p:val>
                                            <p:strVal val="0-#ppt_w/2"/>
                                          </p:val>
                                        </p:tav>
                                        <p:tav tm="100000">
                                          <p:val>
                                            <p:strVal val="#ppt_x"/>
                                          </p:val>
                                        </p:tav>
                                      </p:tavLst>
                                    </p:anim>
                                    <p:anim calcmode="lin" valueType="num">
                                      <p:cBhvr additive="base">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0-#ppt_w/2"/>
                                          </p:val>
                                        </p:tav>
                                        <p:tav tm="100000">
                                          <p:val>
                                            <p:strVal val="#ppt_x"/>
                                          </p:val>
                                        </p:tav>
                                      </p:tavLst>
                                    </p:anim>
                                    <p:anim calcmode="lin" valueType="num">
                                      <p:cBhvr additive="base">
                                        <p:cTn id="16" dur="500" fill="hold"/>
                                        <p:tgtEl>
                                          <p:spTgt spid="5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0-#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53" presetClass="entr" presetSubtype="16" fill="hold"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53" presetClass="entr" presetSubtype="16" fill="hold" nodeType="withEffect">
                                  <p:stCondLst>
                                    <p:cond delay="50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par>
                                <p:cTn id="47" presetID="53" presetClass="entr" presetSubtype="16" fill="hold" nodeType="withEffect">
                                  <p:stCondLst>
                                    <p:cond delay="50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childTnLst>
                                </p:cTn>
                              </p:par>
                              <p:par>
                                <p:cTn id="52" presetID="53" presetClass="entr" presetSubtype="16" fill="hold" nodeType="withEffect">
                                  <p:stCondLst>
                                    <p:cond delay="50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53" presetClass="entr" presetSubtype="16" fill="hold" nodeType="withEffect">
                                  <p:stCondLst>
                                    <p:cond delay="500"/>
                                  </p:stCondLst>
                                  <p:childTnLst>
                                    <p:set>
                                      <p:cBhvr>
                                        <p:cTn id="58" dur="1" fill="hold">
                                          <p:stCondLst>
                                            <p:cond delay="0"/>
                                          </p:stCondLst>
                                        </p:cTn>
                                        <p:tgtEl>
                                          <p:spTgt spid="54"/>
                                        </p:tgtEl>
                                        <p:attrNameLst>
                                          <p:attrName>style.visibility</p:attrName>
                                        </p:attrNameLst>
                                      </p:cBhvr>
                                      <p:to>
                                        <p:strVal val="visible"/>
                                      </p:to>
                                    </p:set>
                                    <p:anim calcmode="lin" valueType="num">
                                      <p:cBhvr>
                                        <p:cTn id="59" dur="500" fill="hold"/>
                                        <p:tgtEl>
                                          <p:spTgt spid="54"/>
                                        </p:tgtEl>
                                        <p:attrNameLst>
                                          <p:attrName>ppt_w</p:attrName>
                                        </p:attrNameLst>
                                      </p:cBhvr>
                                      <p:tavLst>
                                        <p:tav tm="0">
                                          <p:val>
                                            <p:fltVal val="0"/>
                                          </p:val>
                                        </p:tav>
                                        <p:tav tm="100000">
                                          <p:val>
                                            <p:strVal val="#ppt_w"/>
                                          </p:val>
                                        </p:tav>
                                      </p:tavLst>
                                    </p:anim>
                                    <p:anim calcmode="lin" valueType="num">
                                      <p:cBhvr>
                                        <p:cTn id="60" dur="500" fill="hold"/>
                                        <p:tgtEl>
                                          <p:spTgt spid="54"/>
                                        </p:tgtEl>
                                        <p:attrNameLst>
                                          <p:attrName>ppt_h</p:attrName>
                                        </p:attrNameLst>
                                      </p:cBhvr>
                                      <p:tavLst>
                                        <p:tav tm="0">
                                          <p:val>
                                            <p:fltVal val="0"/>
                                          </p:val>
                                        </p:tav>
                                        <p:tav tm="100000">
                                          <p:val>
                                            <p:strVal val="#ppt_h"/>
                                          </p:val>
                                        </p:tav>
                                      </p:tavLst>
                                    </p:anim>
                                    <p:animEffect transition="in" filter="fade">
                                      <p:cBhvr>
                                        <p:cTn id="61" dur="500"/>
                                        <p:tgtEl>
                                          <p:spTgt spid="54"/>
                                        </p:tgtEl>
                                      </p:cBhvr>
                                    </p:animEffect>
                                  </p:childTnLst>
                                </p:cTn>
                              </p:par>
                              <p:par>
                                <p:cTn id="62" presetID="53" presetClass="entr" presetSubtype="16" fill="hold" nodeType="withEffect">
                                  <p:stCondLst>
                                    <p:cond delay="500"/>
                                  </p:stCondLst>
                                  <p:childTnLst>
                                    <p:set>
                                      <p:cBhvr>
                                        <p:cTn id="63" dur="1" fill="hold">
                                          <p:stCondLst>
                                            <p:cond delay="0"/>
                                          </p:stCondLst>
                                        </p:cTn>
                                        <p:tgtEl>
                                          <p:spTgt spid="60"/>
                                        </p:tgtEl>
                                        <p:attrNameLst>
                                          <p:attrName>style.visibility</p:attrName>
                                        </p:attrNameLst>
                                      </p:cBhvr>
                                      <p:to>
                                        <p:strVal val="visible"/>
                                      </p:to>
                                    </p:set>
                                    <p:anim calcmode="lin" valueType="num">
                                      <p:cBhvr>
                                        <p:cTn id="64" dur="500" fill="hold"/>
                                        <p:tgtEl>
                                          <p:spTgt spid="60"/>
                                        </p:tgtEl>
                                        <p:attrNameLst>
                                          <p:attrName>ppt_w</p:attrName>
                                        </p:attrNameLst>
                                      </p:cBhvr>
                                      <p:tavLst>
                                        <p:tav tm="0">
                                          <p:val>
                                            <p:fltVal val="0"/>
                                          </p:val>
                                        </p:tav>
                                        <p:tav tm="100000">
                                          <p:val>
                                            <p:strVal val="#ppt_w"/>
                                          </p:val>
                                        </p:tav>
                                      </p:tavLst>
                                    </p:anim>
                                    <p:anim calcmode="lin" valueType="num">
                                      <p:cBhvr>
                                        <p:cTn id="65" dur="500" fill="hold"/>
                                        <p:tgtEl>
                                          <p:spTgt spid="60"/>
                                        </p:tgtEl>
                                        <p:attrNameLst>
                                          <p:attrName>ppt_h</p:attrName>
                                        </p:attrNameLst>
                                      </p:cBhvr>
                                      <p:tavLst>
                                        <p:tav tm="0">
                                          <p:val>
                                            <p:fltVal val="0"/>
                                          </p:val>
                                        </p:tav>
                                        <p:tav tm="100000">
                                          <p:val>
                                            <p:strVal val="#ppt_h"/>
                                          </p:val>
                                        </p:tav>
                                      </p:tavLst>
                                    </p:anim>
                                    <p:animEffect transition="in" filter="fade">
                                      <p:cBhvr>
                                        <p:cTn id="66" dur="500"/>
                                        <p:tgtEl>
                                          <p:spTgt spid="60"/>
                                        </p:tgtEl>
                                      </p:cBhvr>
                                    </p:animEffect>
                                  </p:childTnLst>
                                </p:cTn>
                              </p:par>
                            </p:childTnLst>
                          </p:cTn>
                        </p:par>
                        <p:par>
                          <p:cTn id="67" fill="hold">
                            <p:stCondLst>
                              <p:cond delay="1000"/>
                            </p:stCondLst>
                            <p:childTnLst>
                              <p:par>
                                <p:cTn id="68" presetID="42" presetClass="entr" presetSubtype="0" fill="hold" nodeType="afterEffect">
                                  <p:stCondLst>
                                    <p:cond delay="0"/>
                                  </p:stCondLst>
                                  <p:childTnLst>
                                    <p:set>
                                      <p:cBhvr>
                                        <p:cTn id="69" dur="1" fill="hold">
                                          <p:stCondLst>
                                            <p:cond delay="0"/>
                                          </p:stCondLst>
                                        </p:cTn>
                                        <p:tgtEl>
                                          <p:spTgt spid="169"/>
                                        </p:tgtEl>
                                        <p:attrNameLst>
                                          <p:attrName>style.visibility</p:attrName>
                                        </p:attrNameLst>
                                      </p:cBhvr>
                                      <p:to>
                                        <p:strVal val="visible"/>
                                      </p:to>
                                    </p:set>
                                    <p:animEffect transition="in" filter="fade">
                                      <p:cBhvr>
                                        <p:cTn id="70" dur="1000"/>
                                        <p:tgtEl>
                                          <p:spTgt spid="169"/>
                                        </p:tgtEl>
                                      </p:cBhvr>
                                    </p:animEffect>
                                    <p:anim calcmode="lin" valueType="num">
                                      <p:cBhvr>
                                        <p:cTn id="71" dur="1000" fill="hold"/>
                                        <p:tgtEl>
                                          <p:spTgt spid="169"/>
                                        </p:tgtEl>
                                        <p:attrNameLst>
                                          <p:attrName>ppt_x</p:attrName>
                                        </p:attrNameLst>
                                      </p:cBhvr>
                                      <p:tavLst>
                                        <p:tav tm="0">
                                          <p:val>
                                            <p:strVal val="#ppt_x"/>
                                          </p:val>
                                        </p:tav>
                                        <p:tav tm="100000">
                                          <p:val>
                                            <p:strVal val="#ppt_x"/>
                                          </p:val>
                                        </p:tav>
                                      </p:tavLst>
                                    </p:anim>
                                    <p:anim calcmode="lin" valueType="num">
                                      <p:cBhvr>
                                        <p:cTn id="72"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162" grpId="0" bldLvl="0" animBg="1"/>
      <p:bldP spid="16" grpId="0" bldLvl="0" animBg="1"/>
      <p:bldP spid="17" grpId="0" bldLvl="0" animBg="1"/>
      <p:bldP spid="18" grpId="0"/>
      <p:bldP spid="19" grpId="0"/>
      <p:bldP spid="5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项目实现</a:t>
            </a: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15</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grpSp>
        <p:nvGrpSpPr>
          <p:cNvPr id="56" name="组合 55"/>
          <p:cNvGrpSpPr>
            <a:grpSpLocks noChangeAspect="1"/>
          </p:cNvGrpSpPr>
          <p:nvPr/>
        </p:nvGrpSpPr>
        <p:grpSpPr>
          <a:xfrm>
            <a:off x="545241" y="255081"/>
            <a:ext cx="273335" cy="234470"/>
            <a:chOff x="5084763" y="971548"/>
            <a:chExt cx="323865" cy="277813"/>
          </a:xfrm>
          <a:solidFill>
            <a:srgbClr val="414455"/>
          </a:solidFill>
        </p:grpSpPr>
        <p:sp>
          <p:nvSpPr>
            <p:cNvPr id="5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5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5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cxnSp>
        <p:nvCxnSpPr>
          <p:cNvPr id="55" name="直接连接符 54"/>
          <p:cNvCxnSpPr/>
          <p:nvPr/>
        </p:nvCxnSpPr>
        <p:spPr>
          <a:xfrm flipV="1">
            <a:off x="2736274" y="1492361"/>
            <a:ext cx="1808673" cy="525747"/>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265328" y="1492361"/>
            <a:ext cx="1279619" cy="1152991"/>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057289" y="1492361"/>
            <a:ext cx="487658" cy="1520504"/>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4544947" y="1492361"/>
            <a:ext cx="430794" cy="1556276"/>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4544947" y="1492361"/>
            <a:ext cx="1235164" cy="1152991"/>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544947" y="1492361"/>
            <a:ext cx="1827442" cy="567836"/>
          </a:xfrm>
          <a:prstGeom prst="line">
            <a:avLst/>
          </a:prstGeom>
          <a:ln w="76200">
            <a:solidFill>
              <a:srgbClr val="414455">
                <a:alpha val="50196"/>
              </a:srgb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3983980" y="996773"/>
            <a:ext cx="1176039" cy="1060333"/>
            <a:chOff x="3720691" y="2824413"/>
            <a:chExt cx="1341120" cy="1209172"/>
          </a:xfrm>
        </p:grpSpPr>
        <p:sp>
          <p:nvSpPr>
            <p:cNvPr id="6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6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69" name="Freeform 5"/>
          <p:cNvSpPr/>
          <p:nvPr/>
        </p:nvSpPr>
        <p:spPr bwMode="auto">
          <a:xfrm rot="1855731">
            <a:off x="4060113" y="1075080"/>
            <a:ext cx="1014977" cy="9151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sp>
        <p:nvSpPr>
          <p:cNvPr id="73" name="文本框 9"/>
          <p:cNvSpPr txBox="1"/>
          <p:nvPr/>
        </p:nvSpPr>
        <p:spPr>
          <a:xfrm>
            <a:off x="4164755" y="1193151"/>
            <a:ext cx="809879" cy="667475"/>
          </a:xfrm>
          <a:prstGeom prst="rect">
            <a:avLst/>
          </a:prstGeom>
          <a:noFill/>
        </p:spPr>
        <p:txBody>
          <a:bodyPr wrap="square" lIns="51421" tIns="25710" rIns="51421" bIns="25710" rtlCol="0">
            <a:spAutoFit/>
          </a:bodyPr>
          <a:lstStyle/>
          <a:p>
            <a:pPr algn="ctr">
              <a:spcBef>
                <a:spcPct val="0"/>
              </a:spcBef>
              <a:buFont typeface="Arial" panose="020B0604020202020204" pitchFamily="34" charset="0"/>
              <a:buNone/>
            </a:pPr>
            <a:r>
              <a:rPr lang="zh-CN" altLang="en-US" sz="2000" b="1"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项目</a:t>
            </a:r>
            <a:endParaRPr lang="en-US" altLang="zh-CN" sz="2000" b="1" dirty="0">
              <a:solidFill>
                <a:srgbClr val="414455"/>
              </a:solidFill>
              <a:latin typeface="微软雅黑" panose="020B0503020204020204" pitchFamily="34" charset="-122"/>
              <a:ea typeface="微软雅黑" panose="020B0503020204020204" pitchFamily="34" charset="-122"/>
              <a:cs typeface="Arial" panose="020B0604020202020204" pitchFamily="34" charset="0"/>
            </a:endParaRPr>
          </a:p>
          <a:p>
            <a:pPr algn="ctr">
              <a:spcBef>
                <a:spcPct val="0"/>
              </a:spcBef>
              <a:buFont typeface="Arial" panose="020B0604020202020204" pitchFamily="34" charset="0"/>
              <a:buNone/>
            </a:pPr>
            <a:r>
              <a:rPr lang="zh-CN" altLang="en-US" sz="2000" b="1" dirty="0">
                <a:solidFill>
                  <a:srgbClr val="414455"/>
                </a:solidFill>
                <a:latin typeface="微软雅黑" panose="020B0503020204020204" pitchFamily="34" charset="-122"/>
                <a:ea typeface="微软雅黑" panose="020B0503020204020204" pitchFamily="34" charset="-122"/>
                <a:cs typeface="Arial" panose="020B0604020202020204" pitchFamily="34" charset="0"/>
              </a:rPr>
              <a:t>实现</a:t>
            </a:r>
          </a:p>
        </p:txBody>
      </p:sp>
      <p:grpSp>
        <p:nvGrpSpPr>
          <p:cNvPr id="74" name="组合 73"/>
          <p:cNvGrpSpPr/>
          <p:nvPr/>
        </p:nvGrpSpPr>
        <p:grpSpPr>
          <a:xfrm>
            <a:off x="2484879" y="1802778"/>
            <a:ext cx="502789" cy="453321"/>
            <a:chOff x="5424755" y="1340768"/>
            <a:chExt cx="670560" cy="604586"/>
          </a:xfrm>
        </p:grpSpPr>
        <p:grpSp>
          <p:nvGrpSpPr>
            <p:cNvPr id="75" name="组合 74"/>
            <p:cNvGrpSpPr/>
            <p:nvPr/>
          </p:nvGrpSpPr>
          <p:grpSpPr>
            <a:xfrm>
              <a:off x="5424755" y="1340768"/>
              <a:ext cx="670560" cy="604586"/>
              <a:chOff x="5424755" y="1340768"/>
              <a:chExt cx="670560" cy="604586"/>
            </a:xfrm>
          </p:grpSpPr>
          <p:grpSp>
            <p:nvGrpSpPr>
              <p:cNvPr id="77" name="组合 76"/>
              <p:cNvGrpSpPr/>
              <p:nvPr/>
            </p:nvGrpSpPr>
            <p:grpSpPr>
              <a:xfrm>
                <a:off x="5424755" y="1340768"/>
                <a:ext cx="670560" cy="604586"/>
                <a:chOff x="3720691" y="2824413"/>
                <a:chExt cx="1341120" cy="1209172"/>
              </a:xfrm>
            </p:grpSpPr>
            <p:sp>
              <p:nvSpPr>
                <p:cNvPr id="7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8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78"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76"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82" name="组合 81"/>
          <p:cNvGrpSpPr/>
          <p:nvPr/>
        </p:nvGrpSpPr>
        <p:grpSpPr>
          <a:xfrm>
            <a:off x="3081512" y="2418692"/>
            <a:ext cx="502789" cy="453321"/>
            <a:chOff x="5424755" y="1340768"/>
            <a:chExt cx="670560" cy="604586"/>
          </a:xfrm>
        </p:grpSpPr>
        <p:grpSp>
          <p:nvGrpSpPr>
            <p:cNvPr id="83" name="组合 82"/>
            <p:cNvGrpSpPr/>
            <p:nvPr/>
          </p:nvGrpSpPr>
          <p:grpSpPr>
            <a:xfrm>
              <a:off x="5424755" y="1340768"/>
              <a:ext cx="670560" cy="604586"/>
              <a:chOff x="5424755" y="1340768"/>
              <a:chExt cx="670560" cy="604586"/>
            </a:xfrm>
          </p:grpSpPr>
          <p:grpSp>
            <p:nvGrpSpPr>
              <p:cNvPr id="85" name="组合 84"/>
              <p:cNvGrpSpPr/>
              <p:nvPr/>
            </p:nvGrpSpPr>
            <p:grpSpPr>
              <a:xfrm>
                <a:off x="5424755" y="1340768"/>
                <a:ext cx="670560" cy="604586"/>
                <a:chOff x="3720691" y="2824413"/>
                <a:chExt cx="1341120" cy="1209172"/>
              </a:xfrm>
            </p:grpSpPr>
            <p:sp>
              <p:nvSpPr>
                <p:cNvPr id="8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8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8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84"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89" name="组合 88"/>
          <p:cNvGrpSpPr/>
          <p:nvPr/>
        </p:nvGrpSpPr>
        <p:grpSpPr>
          <a:xfrm>
            <a:off x="3795101" y="2871719"/>
            <a:ext cx="502789" cy="453321"/>
            <a:chOff x="5424755" y="1340768"/>
            <a:chExt cx="670560" cy="604586"/>
          </a:xfrm>
        </p:grpSpPr>
        <p:grpSp>
          <p:nvGrpSpPr>
            <p:cNvPr id="90" name="组合 89"/>
            <p:cNvGrpSpPr/>
            <p:nvPr/>
          </p:nvGrpSpPr>
          <p:grpSpPr>
            <a:xfrm>
              <a:off x="5424755" y="1340768"/>
              <a:ext cx="670560" cy="604586"/>
              <a:chOff x="5424755" y="1340768"/>
              <a:chExt cx="670560" cy="604586"/>
            </a:xfrm>
          </p:grpSpPr>
          <p:grpSp>
            <p:nvGrpSpPr>
              <p:cNvPr id="92" name="组合 91"/>
              <p:cNvGrpSpPr/>
              <p:nvPr/>
            </p:nvGrpSpPr>
            <p:grpSpPr>
              <a:xfrm>
                <a:off x="5424755" y="1340768"/>
                <a:ext cx="670560" cy="604586"/>
                <a:chOff x="3720691" y="2824413"/>
                <a:chExt cx="1341120" cy="1209172"/>
              </a:xfrm>
            </p:grpSpPr>
            <p:sp>
              <p:nvSpPr>
                <p:cNvPr id="9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9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3"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1"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96" name="组合 95"/>
          <p:cNvGrpSpPr/>
          <p:nvPr/>
        </p:nvGrpSpPr>
        <p:grpSpPr>
          <a:xfrm>
            <a:off x="4724346" y="2934279"/>
            <a:ext cx="502789" cy="453321"/>
            <a:chOff x="5424755" y="1340768"/>
            <a:chExt cx="670560" cy="604586"/>
          </a:xfrm>
        </p:grpSpPr>
        <p:grpSp>
          <p:nvGrpSpPr>
            <p:cNvPr id="97" name="组合 96"/>
            <p:cNvGrpSpPr/>
            <p:nvPr/>
          </p:nvGrpSpPr>
          <p:grpSpPr>
            <a:xfrm>
              <a:off x="5424755" y="1340768"/>
              <a:ext cx="670560" cy="604586"/>
              <a:chOff x="5424755" y="1340768"/>
              <a:chExt cx="670560" cy="604586"/>
            </a:xfrm>
          </p:grpSpPr>
          <p:grpSp>
            <p:nvGrpSpPr>
              <p:cNvPr id="99" name="组合 98"/>
              <p:cNvGrpSpPr/>
              <p:nvPr/>
            </p:nvGrpSpPr>
            <p:grpSpPr>
              <a:xfrm>
                <a:off x="5424755" y="1340768"/>
                <a:ext cx="670560" cy="604586"/>
                <a:chOff x="3720691" y="2824413"/>
                <a:chExt cx="1341120" cy="1209172"/>
              </a:xfrm>
            </p:grpSpPr>
            <p:sp>
              <p:nvSpPr>
                <p:cNvPr id="10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0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0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98"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04</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03" name="组合 102"/>
          <p:cNvGrpSpPr/>
          <p:nvPr/>
        </p:nvGrpSpPr>
        <p:grpSpPr>
          <a:xfrm>
            <a:off x="5528716" y="2518382"/>
            <a:ext cx="502789" cy="453321"/>
            <a:chOff x="5424755" y="1340768"/>
            <a:chExt cx="670560" cy="604586"/>
          </a:xfrm>
        </p:grpSpPr>
        <p:grpSp>
          <p:nvGrpSpPr>
            <p:cNvPr id="104" name="组合 103"/>
            <p:cNvGrpSpPr/>
            <p:nvPr/>
          </p:nvGrpSpPr>
          <p:grpSpPr>
            <a:xfrm>
              <a:off x="5424755" y="1340768"/>
              <a:ext cx="670560" cy="604586"/>
              <a:chOff x="5424755" y="1340768"/>
              <a:chExt cx="670560" cy="604586"/>
            </a:xfrm>
          </p:grpSpPr>
          <p:grpSp>
            <p:nvGrpSpPr>
              <p:cNvPr id="106" name="组合 105"/>
              <p:cNvGrpSpPr/>
              <p:nvPr/>
            </p:nvGrpSpPr>
            <p:grpSpPr>
              <a:xfrm>
                <a:off x="5424755" y="1340768"/>
                <a:ext cx="670560" cy="604586"/>
                <a:chOff x="3720691" y="2824413"/>
                <a:chExt cx="1341120" cy="1209172"/>
              </a:xfrm>
            </p:grpSpPr>
            <p:sp>
              <p:nvSpPr>
                <p:cNvPr id="10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0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0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05"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05</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grpSp>
        <p:nvGrpSpPr>
          <p:cNvPr id="110" name="组合 109"/>
          <p:cNvGrpSpPr/>
          <p:nvPr/>
        </p:nvGrpSpPr>
        <p:grpSpPr>
          <a:xfrm>
            <a:off x="6120994" y="1899758"/>
            <a:ext cx="502789" cy="453321"/>
            <a:chOff x="5424755" y="1340768"/>
            <a:chExt cx="670560" cy="604586"/>
          </a:xfrm>
        </p:grpSpPr>
        <p:grpSp>
          <p:nvGrpSpPr>
            <p:cNvPr id="111" name="组合 110"/>
            <p:cNvGrpSpPr/>
            <p:nvPr/>
          </p:nvGrpSpPr>
          <p:grpSpPr>
            <a:xfrm>
              <a:off x="5424755" y="1340768"/>
              <a:ext cx="670560" cy="604586"/>
              <a:chOff x="5424755" y="1340768"/>
              <a:chExt cx="670560" cy="604586"/>
            </a:xfrm>
          </p:grpSpPr>
          <p:grpSp>
            <p:nvGrpSpPr>
              <p:cNvPr id="113" name="组合 112"/>
              <p:cNvGrpSpPr/>
              <p:nvPr/>
            </p:nvGrpSpPr>
            <p:grpSpPr>
              <a:xfrm>
                <a:off x="5424755" y="1340768"/>
                <a:ext cx="670560" cy="604586"/>
                <a:chOff x="3720691" y="2824413"/>
                <a:chExt cx="1341120" cy="1209172"/>
              </a:xfrm>
            </p:grpSpPr>
            <p:sp>
              <p:nvSpPr>
                <p:cNvPr id="115"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116"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1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112"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06</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117" name="矩形 116"/>
          <p:cNvSpPr/>
          <p:nvPr/>
        </p:nvSpPr>
        <p:spPr>
          <a:xfrm>
            <a:off x="1151581" y="1866360"/>
            <a:ext cx="1423753"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数据预处理</a:t>
            </a:r>
            <a:endParaRPr lang="en-US" altLang="zh-CN" b="1" dirty="0">
              <a:solidFill>
                <a:srgbClr val="414455"/>
              </a:solidFill>
              <a:latin typeface="微软雅黑" panose="020B0503020204020204" pitchFamily="34" charset="-122"/>
              <a:ea typeface="微软雅黑" panose="020B0503020204020204" pitchFamily="34" charset="-122"/>
            </a:endParaRPr>
          </a:p>
        </p:txBody>
      </p:sp>
      <p:sp>
        <p:nvSpPr>
          <p:cNvPr id="118" name="矩形 117"/>
          <p:cNvSpPr/>
          <p:nvPr/>
        </p:nvSpPr>
        <p:spPr>
          <a:xfrm>
            <a:off x="1735553" y="2506581"/>
            <a:ext cx="1290254"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生成器搭建</a:t>
            </a:r>
            <a:endParaRPr lang="en-US" altLang="zh-CN" b="1" dirty="0">
              <a:solidFill>
                <a:srgbClr val="414455"/>
              </a:solidFill>
              <a:latin typeface="微软雅黑" panose="020B0503020204020204" pitchFamily="34" charset="-122"/>
              <a:ea typeface="微软雅黑" panose="020B0503020204020204" pitchFamily="34" charset="-122"/>
            </a:endParaRPr>
          </a:p>
        </p:txBody>
      </p:sp>
      <p:sp>
        <p:nvSpPr>
          <p:cNvPr id="119" name="矩形 118"/>
          <p:cNvSpPr/>
          <p:nvPr/>
        </p:nvSpPr>
        <p:spPr>
          <a:xfrm>
            <a:off x="2437101" y="2980994"/>
            <a:ext cx="1298308"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判别器搭建</a:t>
            </a:r>
            <a:endParaRPr lang="en-US" altLang="zh-CN" b="1" dirty="0">
              <a:solidFill>
                <a:srgbClr val="414455"/>
              </a:solidFill>
              <a:latin typeface="微软雅黑" panose="020B0503020204020204" pitchFamily="34" charset="-122"/>
              <a:ea typeface="微软雅黑" panose="020B0503020204020204" pitchFamily="34" charset="-122"/>
            </a:endParaRPr>
          </a:p>
        </p:txBody>
      </p:sp>
      <p:sp>
        <p:nvSpPr>
          <p:cNvPr id="120" name="矩形 119"/>
          <p:cNvSpPr/>
          <p:nvPr/>
        </p:nvSpPr>
        <p:spPr>
          <a:xfrm>
            <a:off x="5299053" y="3035664"/>
            <a:ext cx="1163522"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测试优化</a:t>
            </a:r>
            <a:endParaRPr lang="en-US" altLang="zh-CN" b="1" dirty="0">
              <a:solidFill>
                <a:srgbClr val="414455"/>
              </a:solidFill>
              <a:latin typeface="微软雅黑" panose="020B0503020204020204" pitchFamily="34" charset="-122"/>
              <a:ea typeface="微软雅黑" panose="020B0503020204020204" pitchFamily="34" charset="-122"/>
            </a:endParaRPr>
          </a:p>
        </p:txBody>
      </p:sp>
      <p:sp>
        <p:nvSpPr>
          <p:cNvPr id="121" name="矩形 120"/>
          <p:cNvSpPr/>
          <p:nvPr/>
        </p:nvSpPr>
        <p:spPr>
          <a:xfrm>
            <a:off x="6029782" y="2616702"/>
            <a:ext cx="1163522"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模型训练</a:t>
            </a:r>
            <a:endParaRPr lang="en-US" altLang="zh-CN" b="1" dirty="0">
              <a:solidFill>
                <a:srgbClr val="414455"/>
              </a:solidFill>
              <a:latin typeface="微软雅黑" panose="020B0503020204020204" pitchFamily="34" charset="-122"/>
              <a:ea typeface="微软雅黑" panose="020B0503020204020204" pitchFamily="34" charset="-122"/>
            </a:endParaRPr>
          </a:p>
        </p:txBody>
      </p:sp>
      <p:sp>
        <p:nvSpPr>
          <p:cNvPr id="122" name="矩形 121"/>
          <p:cNvSpPr/>
          <p:nvPr/>
        </p:nvSpPr>
        <p:spPr>
          <a:xfrm>
            <a:off x="6677685" y="1961837"/>
            <a:ext cx="1163522" cy="346224"/>
          </a:xfrm>
          <a:prstGeom prst="rect">
            <a:avLst/>
          </a:prstGeom>
        </p:spPr>
        <p:txBody>
          <a:bodyPr wrap="square" lIns="68555" tIns="34278" rIns="68555" bIns="34278">
            <a:spAutoFit/>
          </a:bodyPr>
          <a:lstStyle/>
          <a:p>
            <a:r>
              <a:rPr lang="zh-CN" altLang="en-US" b="1" dirty="0">
                <a:solidFill>
                  <a:srgbClr val="414455"/>
                </a:solidFill>
                <a:latin typeface="微软雅黑" panose="020B0503020204020204" pitchFamily="34" charset="-122"/>
                <a:ea typeface="微软雅黑" panose="020B0503020204020204" pitchFamily="34" charset="-122"/>
              </a:rPr>
              <a:t>效果展示</a:t>
            </a:r>
            <a:endParaRPr lang="en-US" altLang="zh-CN" b="1" dirty="0">
              <a:solidFill>
                <a:srgbClr val="414455"/>
              </a:solidFill>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1017726" y="3587422"/>
            <a:ext cx="394805" cy="355962"/>
            <a:chOff x="5424755" y="1340768"/>
            <a:chExt cx="670560" cy="604586"/>
          </a:xfrm>
        </p:grpSpPr>
        <p:grpSp>
          <p:nvGrpSpPr>
            <p:cNvPr id="129" name="组合 128"/>
            <p:cNvGrpSpPr/>
            <p:nvPr/>
          </p:nvGrpSpPr>
          <p:grpSpPr>
            <a:xfrm>
              <a:off x="5424755" y="1340768"/>
              <a:ext cx="670560" cy="604586"/>
              <a:chOff x="3720691" y="2824413"/>
              <a:chExt cx="1341120" cy="1209172"/>
            </a:xfrm>
          </p:grpSpPr>
          <p:sp>
            <p:nvSpPr>
              <p:cNvPr id="13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3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33" name="文本框 9"/>
          <p:cNvSpPr txBox="1"/>
          <p:nvPr/>
        </p:nvSpPr>
        <p:spPr>
          <a:xfrm>
            <a:off x="1494459" y="3598047"/>
            <a:ext cx="2123026" cy="298143"/>
          </a:xfrm>
          <a:prstGeom prst="rect">
            <a:avLst/>
          </a:prstGeom>
          <a:noFill/>
        </p:spPr>
        <p:txBody>
          <a:bodyPr wrap="square" lIns="51421" tIns="25710" rIns="51421" bIns="25710" rtlCol="0">
            <a:spAutoFit/>
          </a:bodyPr>
          <a:lstStyle/>
          <a:p>
            <a:pPr marL="0" lvl="1"/>
            <a:r>
              <a:rPr lang="zh-CN" altLang="en-US" sz="1600" dirty="0">
                <a:solidFill>
                  <a:srgbClr val="414455"/>
                </a:solidFill>
                <a:latin typeface="微软雅黑" panose="020B0503020204020204" pitchFamily="34" charset="-122"/>
                <a:ea typeface="微软雅黑" panose="020B0503020204020204" pitchFamily="34" charset="-122"/>
              </a:rPr>
              <a:t>数据预处理及可视化</a:t>
            </a:r>
          </a:p>
        </p:txBody>
      </p:sp>
      <p:cxnSp>
        <p:nvCxnSpPr>
          <p:cNvPr id="134" name="直接连接符 133"/>
          <p:cNvCxnSpPr/>
          <p:nvPr/>
        </p:nvCxnSpPr>
        <p:spPr>
          <a:xfrm>
            <a:off x="1548451" y="3868007"/>
            <a:ext cx="6123925"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35" name="组合 134"/>
          <p:cNvGrpSpPr/>
          <p:nvPr/>
        </p:nvGrpSpPr>
        <p:grpSpPr>
          <a:xfrm>
            <a:off x="7779502" y="3770214"/>
            <a:ext cx="193989" cy="174903"/>
            <a:chOff x="3720691" y="2824413"/>
            <a:chExt cx="1341120" cy="1209172"/>
          </a:xfrm>
        </p:grpSpPr>
        <p:sp>
          <p:nvSpPr>
            <p:cNvPr id="13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38" name="TextBox 137"/>
          <p:cNvSpPr txBox="1"/>
          <p:nvPr/>
        </p:nvSpPr>
        <p:spPr>
          <a:xfrm>
            <a:off x="1476028" y="3978646"/>
            <a:ext cx="6365180" cy="1137556"/>
          </a:xfrm>
          <a:prstGeom prst="rect">
            <a:avLst/>
          </a:prstGeom>
          <a:noFill/>
        </p:spPr>
        <p:txBody>
          <a:bodyPr wrap="square" rtlCol="0">
            <a:spAutoFit/>
          </a:bodyPr>
          <a:lstStyle/>
          <a:p>
            <a:pPr>
              <a:lnSpc>
                <a:spcPct val="130000"/>
              </a:lnSpc>
              <a:spcBef>
                <a:spcPct val="0"/>
              </a:spcBef>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数据预处理部分与图像分割的数据处理类似，需要对输入图像进行归一化，并基于飞桨提供的</a:t>
            </a:r>
            <a:r>
              <a:rPr lang="en" altLang="zh-CN" dirty="0" err="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paddle.io.Dataset</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基类，实现自定义数据集。</a:t>
            </a:r>
            <a:endParaRPr lang="en"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9" name="组合 138"/>
          <p:cNvGrpSpPr/>
          <p:nvPr/>
        </p:nvGrpSpPr>
        <p:grpSpPr>
          <a:xfrm>
            <a:off x="5011169" y="1030063"/>
            <a:ext cx="208734" cy="138347"/>
            <a:chOff x="9482595" y="2565731"/>
            <a:chExt cx="278384" cy="184511"/>
          </a:xfrm>
        </p:grpSpPr>
        <p:sp>
          <p:nvSpPr>
            <p:cNvPr id="140" name="椭圆 139"/>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1" name="椭圆 140"/>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1+#ppt_w/2"/>
                                          </p:val>
                                        </p:tav>
                                        <p:tav tm="100000">
                                          <p:val>
                                            <p:strVal val="#ppt_x"/>
                                          </p:val>
                                        </p:tav>
                                      </p:tavLst>
                                    </p:anim>
                                    <p:anim calcmode="lin" valueType="num">
                                      <p:cBhvr additive="base">
                                        <p:cTn id="16" dur="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0-#ppt_w/2"/>
                                          </p:val>
                                        </p:tav>
                                        <p:tav tm="100000">
                                          <p:val>
                                            <p:strVal val="#ppt_x"/>
                                          </p:val>
                                        </p:tav>
                                      </p:tavLst>
                                    </p:anim>
                                    <p:anim calcmode="lin" valueType="num">
                                      <p:cBhvr additive="base">
                                        <p:cTn id="20" dur="500" fill="hold"/>
                                        <p:tgtEl>
                                          <p:spTgt spid="6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heel(1)">
                                      <p:cBhvr>
                                        <p:cTn id="24" dur="2000"/>
                                        <p:tgtEl>
                                          <p:spTgt spid="69"/>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childTnLst>
                                </p:cTn>
                              </p:par>
                            </p:childTnLst>
                          </p:cTn>
                        </p:par>
                        <p:par>
                          <p:cTn id="31" fill="hold">
                            <p:stCondLst>
                              <p:cond delay="3000"/>
                            </p:stCondLst>
                            <p:childTnLst>
                              <p:par>
                                <p:cTn id="32" presetID="18" presetClass="entr" presetSubtype="12"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strips(downLeft)">
                                      <p:cBhvr>
                                        <p:cTn id="34" dur="500"/>
                                        <p:tgtEl>
                                          <p:spTgt spid="55"/>
                                        </p:tgtEl>
                                      </p:cBhvr>
                                    </p:animEffect>
                                  </p:childTnLst>
                                </p:cTn>
                              </p:par>
                              <p:par>
                                <p:cTn id="35" presetID="18" presetClass="entr" presetSubtype="12"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strips(downLeft)">
                                      <p:cBhvr>
                                        <p:cTn id="37" dur="500"/>
                                        <p:tgtEl>
                                          <p:spTgt spid="60"/>
                                        </p:tgtEl>
                                      </p:cBhvr>
                                    </p:animEffect>
                                  </p:childTnLst>
                                </p:cTn>
                              </p:par>
                              <p:par>
                                <p:cTn id="38" presetID="18" presetClass="entr" presetSubtype="12"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strips(downLeft)">
                                      <p:cBhvr>
                                        <p:cTn id="40" dur="500"/>
                                        <p:tgtEl>
                                          <p:spTgt spid="61"/>
                                        </p:tgtEl>
                                      </p:cBhvr>
                                    </p:animEffect>
                                  </p:childTnLst>
                                </p:cTn>
                              </p:par>
                              <p:par>
                                <p:cTn id="41" presetID="18" presetClass="entr" presetSubtype="6"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strips(downRight)">
                                      <p:cBhvr>
                                        <p:cTn id="43" dur="500"/>
                                        <p:tgtEl>
                                          <p:spTgt spid="62"/>
                                        </p:tgtEl>
                                      </p:cBhvr>
                                    </p:animEffect>
                                  </p:childTnLst>
                                </p:cTn>
                              </p:par>
                              <p:par>
                                <p:cTn id="44" presetID="18" presetClass="entr" presetSubtype="6"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strips(downRight)">
                                      <p:cBhvr>
                                        <p:cTn id="46" dur="500"/>
                                        <p:tgtEl>
                                          <p:spTgt spid="63"/>
                                        </p:tgtEl>
                                      </p:cBhvr>
                                    </p:animEffect>
                                  </p:childTnLst>
                                </p:cTn>
                              </p:par>
                              <p:par>
                                <p:cTn id="47" presetID="18" presetClass="entr" presetSubtype="6"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strips(downRight)">
                                      <p:cBhvr>
                                        <p:cTn id="49" dur="500"/>
                                        <p:tgtEl>
                                          <p:spTgt spid="64"/>
                                        </p:tgtEl>
                                      </p:cBhvr>
                                    </p:animEffect>
                                  </p:childTnLst>
                                </p:cTn>
                              </p:par>
                            </p:childTnLst>
                          </p:cTn>
                        </p:par>
                        <p:par>
                          <p:cTn id="50" fill="hold">
                            <p:stCondLst>
                              <p:cond delay="3500"/>
                            </p:stCondLst>
                            <p:childTnLst>
                              <p:par>
                                <p:cTn id="51" presetID="49" presetClass="entr" presetSubtype="0" decel="10000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p:cTn id="53" dur="500" fill="hold"/>
                                        <p:tgtEl>
                                          <p:spTgt spid="74"/>
                                        </p:tgtEl>
                                        <p:attrNameLst>
                                          <p:attrName>ppt_w</p:attrName>
                                        </p:attrNameLst>
                                      </p:cBhvr>
                                      <p:tavLst>
                                        <p:tav tm="0">
                                          <p:val>
                                            <p:fltVal val="0"/>
                                          </p:val>
                                        </p:tav>
                                        <p:tav tm="100000">
                                          <p:val>
                                            <p:strVal val="#ppt_w"/>
                                          </p:val>
                                        </p:tav>
                                      </p:tavLst>
                                    </p:anim>
                                    <p:anim calcmode="lin" valueType="num">
                                      <p:cBhvr>
                                        <p:cTn id="54" dur="500" fill="hold"/>
                                        <p:tgtEl>
                                          <p:spTgt spid="74"/>
                                        </p:tgtEl>
                                        <p:attrNameLst>
                                          <p:attrName>ppt_h</p:attrName>
                                        </p:attrNameLst>
                                      </p:cBhvr>
                                      <p:tavLst>
                                        <p:tav tm="0">
                                          <p:val>
                                            <p:fltVal val="0"/>
                                          </p:val>
                                        </p:tav>
                                        <p:tav tm="100000">
                                          <p:val>
                                            <p:strVal val="#ppt_h"/>
                                          </p:val>
                                        </p:tav>
                                      </p:tavLst>
                                    </p:anim>
                                    <p:anim calcmode="lin" valueType="num">
                                      <p:cBhvr>
                                        <p:cTn id="55" dur="500" fill="hold"/>
                                        <p:tgtEl>
                                          <p:spTgt spid="74"/>
                                        </p:tgtEl>
                                        <p:attrNameLst>
                                          <p:attrName>style.rotation</p:attrName>
                                        </p:attrNameLst>
                                      </p:cBhvr>
                                      <p:tavLst>
                                        <p:tav tm="0">
                                          <p:val>
                                            <p:fltVal val="360"/>
                                          </p:val>
                                        </p:tav>
                                        <p:tav tm="100000">
                                          <p:val>
                                            <p:fltVal val="0"/>
                                          </p:val>
                                        </p:tav>
                                      </p:tavLst>
                                    </p:anim>
                                    <p:animEffect transition="in" filter="fade">
                                      <p:cBhvr>
                                        <p:cTn id="56" dur="500"/>
                                        <p:tgtEl>
                                          <p:spTgt spid="74"/>
                                        </p:tgtEl>
                                      </p:cBhvr>
                                    </p:animEffect>
                                  </p:childTnLst>
                                </p:cTn>
                              </p:par>
                            </p:childTnLst>
                          </p:cTn>
                        </p:par>
                        <p:par>
                          <p:cTn id="57" fill="hold">
                            <p:stCondLst>
                              <p:cond delay="4000"/>
                            </p:stCondLst>
                            <p:childTnLst>
                              <p:par>
                                <p:cTn id="58" presetID="49" presetClass="entr" presetSubtype="0" decel="100000"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 calcmode="lin" valueType="num">
                                      <p:cBhvr>
                                        <p:cTn id="60" dur="500" fill="hold"/>
                                        <p:tgtEl>
                                          <p:spTgt spid="82"/>
                                        </p:tgtEl>
                                        <p:attrNameLst>
                                          <p:attrName>ppt_w</p:attrName>
                                        </p:attrNameLst>
                                      </p:cBhvr>
                                      <p:tavLst>
                                        <p:tav tm="0">
                                          <p:val>
                                            <p:fltVal val="0"/>
                                          </p:val>
                                        </p:tav>
                                        <p:tav tm="100000">
                                          <p:val>
                                            <p:strVal val="#ppt_w"/>
                                          </p:val>
                                        </p:tav>
                                      </p:tavLst>
                                    </p:anim>
                                    <p:anim calcmode="lin" valueType="num">
                                      <p:cBhvr>
                                        <p:cTn id="61" dur="500" fill="hold"/>
                                        <p:tgtEl>
                                          <p:spTgt spid="82"/>
                                        </p:tgtEl>
                                        <p:attrNameLst>
                                          <p:attrName>ppt_h</p:attrName>
                                        </p:attrNameLst>
                                      </p:cBhvr>
                                      <p:tavLst>
                                        <p:tav tm="0">
                                          <p:val>
                                            <p:fltVal val="0"/>
                                          </p:val>
                                        </p:tav>
                                        <p:tav tm="100000">
                                          <p:val>
                                            <p:strVal val="#ppt_h"/>
                                          </p:val>
                                        </p:tav>
                                      </p:tavLst>
                                    </p:anim>
                                    <p:anim calcmode="lin" valueType="num">
                                      <p:cBhvr>
                                        <p:cTn id="62" dur="500" fill="hold"/>
                                        <p:tgtEl>
                                          <p:spTgt spid="82"/>
                                        </p:tgtEl>
                                        <p:attrNameLst>
                                          <p:attrName>style.rotation</p:attrName>
                                        </p:attrNameLst>
                                      </p:cBhvr>
                                      <p:tavLst>
                                        <p:tav tm="0">
                                          <p:val>
                                            <p:fltVal val="360"/>
                                          </p:val>
                                        </p:tav>
                                        <p:tav tm="100000">
                                          <p:val>
                                            <p:fltVal val="0"/>
                                          </p:val>
                                        </p:tav>
                                      </p:tavLst>
                                    </p:anim>
                                    <p:animEffect transition="in" filter="fade">
                                      <p:cBhvr>
                                        <p:cTn id="63" dur="500"/>
                                        <p:tgtEl>
                                          <p:spTgt spid="82"/>
                                        </p:tgtEl>
                                      </p:cBhvr>
                                    </p:animEffect>
                                  </p:childTnLst>
                                </p:cTn>
                              </p:par>
                            </p:childTnLst>
                          </p:cTn>
                        </p:par>
                        <p:par>
                          <p:cTn id="64" fill="hold">
                            <p:stCondLst>
                              <p:cond delay="4500"/>
                            </p:stCondLst>
                            <p:childTnLst>
                              <p:par>
                                <p:cTn id="65" presetID="49" presetClass="entr" presetSubtype="0" decel="100000" fill="hold" nodeType="after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p:cTn id="67" dur="500" fill="hold"/>
                                        <p:tgtEl>
                                          <p:spTgt spid="89"/>
                                        </p:tgtEl>
                                        <p:attrNameLst>
                                          <p:attrName>ppt_w</p:attrName>
                                        </p:attrNameLst>
                                      </p:cBhvr>
                                      <p:tavLst>
                                        <p:tav tm="0">
                                          <p:val>
                                            <p:fltVal val="0"/>
                                          </p:val>
                                        </p:tav>
                                        <p:tav tm="100000">
                                          <p:val>
                                            <p:strVal val="#ppt_w"/>
                                          </p:val>
                                        </p:tav>
                                      </p:tavLst>
                                    </p:anim>
                                    <p:anim calcmode="lin" valueType="num">
                                      <p:cBhvr>
                                        <p:cTn id="68" dur="500" fill="hold"/>
                                        <p:tgtEl>
                                          <p:spTgt spid="89"/>
                                        </p:tgtEl>
                                        <p:attrNameLst>
                                          <p:attrName>ppt_h</p:attrName>
                                        </p:attrNameLst>
                                      </p:cBhvr>
                                      <p:tavLst>
                                        <p:tav tm="0">
                                          <p:val>
                                            <p:fltVal val="0"/>
                                          </p:val>
                                        </p:tav>
                                        <p:tav tm="100000">
                                          <p:val>
                                            <p:strVal val="#ppt_h"/>
                                          </p:val>
                                        </p:tav>
                                      </p:tavLst>
                                    </p:anim>
                                    <p:anim calcmode="lin" valueType="num">
                                      <p:cBhvr>
                                        <p:cTn id="69" dur="500" fill="hold"/>
                                        <p:tgtEl>
                                          <p:spTgt spid="89"/>
                                        </p:tgtEl>
                                        <p:attrNameLst>
                                          <p:attrName>style.rotation</p:attrName>
                                        </p:attrNameLst>
                                      </p:cBhvr>
                                      <p:tavLst>
                                        <p:tav tm="0">
                                          <p:val>
                                            <p:fltVal val="360"/>
                                          </p:val>
                                        </p:tav>
                                        <p:tav tm="100000">
                                          <p:val>
                                            <p:fltVal val="0"/>
                                          </p:val>
                                        </p:tav>
                                      </p:tavLst>
                                    </p:anim>
                                    <p:animEffect transition="in" filter="fade">
                                      <p:cBhvr>
                                        <p:cTn id="70" dur="500"/>
                                        <p:tgtEl>
                                          <p:spTgt spid="89"/>
                                        </p:tgtEl>
                                      </p:cBhvr>
                                    </p:animEffect>
                                  </p:childTnLst>
                                </p:cTn>
                              </p:par>
                            </p:childTnLst>
                          </p:cTn>
                        </p:par>
                        <p:par>
                          <p:cTn id="71" fill="hold">
                            <p:stCondLst>
                              <p:cond delay="5000"/>
                            </p:stCondLst>
                            <p:childTnLst>
                              <p:par>
                                <p:cTn id="72" presetID="49" presetClass="entr" presetSubtype="0" decel="100000" fill="hold" nodeType="afterEffect">
                                  <p:stCondLst>
                                    <p:cond delay="0"/>
                                  </p:stCondLst>
                                  <p:childTnLst>
                                    <p:set>
                                      <p:cBhvr>
                                        <p:cTn id="73" dur="1" fill="hold">
                                          <p:stCondLst>
                                            <p:cond delay="0"/>
                                          </p:stCondLst>
                                        </p:cTn>
                                        <p:tgtEl>
                                          <p:spTgt spid="96"/>
                                        </p:tgtEl>
                                        <p:attrNameLst>
                                          <p:attrName>style.visibility</p:attrName>
                                        </p:attrNameLst>
                                      </p:cBhvr>
                                      <p:to>
                                        <p:strVal val="visible"/>
                                      </p:to>
                                    </p:set>
                                    <p:anim calcmode="lin" valueType="num">
                                      <p:cBhvr>
                                        <p:cTn id="74" dur="500" fill="hold"/>
                                        <p:tgtEl>
                                          <p:spTgt spid="96"/>
                                        </p:tgtEl>
                                        <p:attrNameLst>
                                          <p:attrName>ppt_w</p:attrName>
                                        </p:attrNameLst>
                                      </p:cBhvr>
                                      <p:tavLst>
                                        <p:tav tm="0">
                                          <p:val>
                                            <p:fltVal val="0"/>
                                          </p:val>
                                        </p:tav>
                                        <p:tav tm="100000">
                                          <p:val>
                                            <p:strVal val="#ppt_w"/>
                                          </p:val>
                                        </p:tav>
                                      </p:tavLst>
                                    </p:anim>
                                    <p:anim calcmode="lin" valueType="num">
                                      <p:cBhvr>
                                        <p:cTn id="75" dur="500" fill="hold"/>
                                        <p:tgtEl>
                                          <p:spTgt spid="96"/>
                                        </p:tgtEl>
                                        <p:attrNameLst>
                                          <p:attrName>ppt_h</p:attrName>
                                        </p:attrNameLst>
                                      </p:cBhvr>
                                      <p:tavLst>
                                        <p:tav tm="0">
                                          <p:val>
                                            <p:fltVal val="0"/>
                                          </p:val>
                                        </p:tav>
                                        <p:tav tm="100000">
                                          <p:val>
                                            <p:strVal val="#ppt_h"/>
                                          </p:val>
                                        </p:tav>
                                      </p:tavLst>
                                    </p:anim>
                                    <p:anim calcmode="lin" valueType="num">
                                      <p:cBhvr>
                                        <p:cTn id="76" dur="500" fill="hold"/>
                                        <p:tgtEl>
                                          <p:spTgt spid="96"/>
                                        </p:tgtEl>
                                        <p:attrNameLst>
                                          <p:attrName>style.rotation</p:attrName>
                                        </p:attrNameLst>
                                      </p:cBhvr>
                                      <p:tavLst>
                                        <p:tav tm="0">
                                          <p:val>
                                            <p:fltVal val="360"/>
                                          </p:val>
                                        </p:tav>
                                        <p:tav tm="100000">
                                          <p:val>
                                            <p:fltVal val="0"/>
                                          </p:val>
                                        </p:tav>
                                      </p:tavLst>
                                    </p:anim>
                                    <p:animEffect transition="in" filter="fade">
                                      <p:cBhvr>
                                        <p:cTn id="77" dur="500"/>
                                        <p:tgtEl>
                                          <p:spTgt spid="96"/>
                                        </p:tgtEl>
                                      </p:cBhvr>
                                    </p:animEffect>
                                  </p:childTnLst>
                                </p:cTn>
                              </p:par>
                            </p:childTnLst>
                          </p:cTn>
                        </p:par>
                        <p:par>
                          <p:cTn id="78" fill="hold">
                            <p:stCondLst>
                              <p:cond delay="5500"/>
                            </p:stCondLst>
                            <p:childTnLst>
                              <p:par>
                                <p:cTn id="79" presetID="49" presetClass="entr" presetSubtype="0" decel="100000" fill="hold" nodeType="afterEffect">
                                  <p:stCondLst>
                                    <p:cond delay="0"/>
                                  </p:stCondLst>
                                  <p:childTnLst>
                                    <p:set>
                                      <p:cBhvr>
                                        <p:cTn id="80" dur="1" fill="hold">
                                          <p:stCondLst>
                                            <p:cond delay="0"/>
                                          </p:stCondLst>
                                        </p:cTn>
                                        <p:tgtEl>
                                          <p:spTgt spid="103"/>
                                        </p:tgtEl>
                                        <p:attrNameLst>
                                          <p:attrName>style.visibility</p:attrName>
                                        </p:attrNameLst>
                                      </p:cBhvr>
                                      <p:to>
                                        <p:strVal val="visible"/>
                                      </p:to>
                                    </p:set>
                                    <p:anim calcmode="lin" valueType="num">
                                      <p:cBhvr>
                                        <p:cTn id="81" dur="500" fill="hold"/>
                                        <p:tgtEl>
                                          <p:spTgt spid="103"/>
                                        </p:tgtEl>
                                        <p:attrNameLst>
                                          <p:attrName>ppt_w</p:attrName>
                                        </p:attrNameLst>
                                      </p:cBhvr>
                                      <p:tavLst>
                                        <p:tav tm="0">
                                          <p:val>
                                            <p:fltVal val="0"/>
                                          </p:val>
                                        </p:tav>
                                        <p:tav tm="100000">
                                          <p:val>
                                            <p:strVal val="#ppt_w"/>
                                          </p:val>
                                        </p:tav>
                                      </p:tavLst>
                                    </p:anim>
                                    <p:anim calcmode="lin" valueType="num">
                                      <p:cBhvr>
                                        <p:cTn id="82" dur="500" fill="hold"/>
                                        <p:tgtEl>
                                          <p:spTgt spid="103"/>
                                        </p:tgtEl>
                                        <p:attrNameLst>
                                          <p:attrName>ppt_h</p:attrName>
                                        </p:attrNameLst>
                                      </p:cBhvr>
                                      <p:tavLst>
                                        <p:tav tm="0">
                                          <p:val>
                                            <p:fltVal val="0"/>
                                          </p:val>
                                        </p:tav>
                                        <p:tav tm="100000">
                                          <p:val>
                                            <p:strVal val="#ppt_h"/>
                                          </p:val>
                                        </p:tav>
                                      </p:tavLst>
                                    </p:anim>
                                    <p:anim calcmode="lin" valueType="num">
                                      <p:cBhvr>
                                        <p:cTn id="83" dur="500" fill="hold"/>
                                        <p:tgtEl>
                                          <p:spTgt spid="103"/>
                                        </p:tgtEl>
                                        <p:attrNameLst>
                                          <p:attrName>style.rotation</p:attrName>
                                        </p:attrNameLst>
                                      </p:cBhvr>
                                      <p:tavLst>
                                        <p:tav tm="0">
                                          <p:val>
                                            <p:fltVal val="360"/>
                                          </p:val>
                                        </p:tav>
                                        <p:tav tm="100000">
                                          <p:val>
                                            <p:fltVal val="0"/>
                                          </p:val>
                                        </p:tav>
                                      </p:tavLst>
                                    </p:anim>
                                    <p:animEffect transition="in" filter="fade">
                                      <p:cBhvr>
                                        <p:cTn id="84" dur="500"/>
                                        <p:tgtEl>
                                          <p:spTgt spid="103"/>
                                        </p:tgtEl>
                                      </p:cBhvr>
                                    </p:animEffect>
                                  </p:childTnLst>
                                </p:cTn>
                              </p:par>
                            </p:childTnLst>
                          </p:cTn>
                        </p:par>
                        <p:par>
                          <p:cTn id="85" fill="hold">
                            <p:stCondLst>
                              <p:cond delay="6000"/>
                            </p:stCondLst>
                            <p:childTnLst>
                              <p:par>
                                <p:cTn id="86" presetID="49" presetClass="entr" presetSubtype="0" decel="100000" fill="hold" nodeType="afterEffect">
                                  <p:stCondLst>
                                    <p:cond delay="0"/>
                                  </p:stCondLst>
                                  <p:childTnLst>
                                    <p:set>
                                      <p:cBhvr>
                                        <p:cTn id="87" dur="1" fill="hold">
                                          <p:stCondLst>
                                            <p:cond delay="0"/>
                                          </p:stCondLst>
                                        </p:cTn>
                                        <p:tgtEl>
                                          <p:spTgt spid="110"/>
                                        </p:tgtEl>
                                        <p:attrNameLst>
                                          <p:attrName>style.visibility</p:attrName>
                                        </p:attrNameLst>
                                      </p:cBhvr>
                                      <p:to>
                                        <p:strVal val="visible"/>
                                      </p:to>
                                    </p:set>
                                    <p:anim calcmode="lin" valueType="num">
                                      <p:cBhvr>
                                        <p:cTn id="88" dur="500" fill="hold"/>
                                        <p:tgtEl>
                                          <p:spTgt spid="110"/>
                                        </p:tgtEl>
                                        <p:attrNameLst>
                                          <p:attrName>ppt_w</p:attrName>
                                        </p:attrNameLst>
                                      </p:cBhvr>
                                      <p:tavLst>
                                        <p:tav tm="0">
                                          <p:val>
                                            <p:fltVal val="0"/>
                                          </p:val>
                                        </p:tav>
                                        <p:tav tm="100000">
                                          <p:val>
                                            <p:strVal val="#ppt_w"/>
                                          </p:val>
                                        </p:tav>
                                      </p:tavLst>
                                    </p:anim>
                                    <p:anim calcmode="lin" valueType="num">
                                      <p:cBhvr>
                                        <p:cTn id="89" dur="500" fill="hold"/>
                                        <p:tgtEl>
                                          <p:spTgt spid="110"/>
                                        </p:tgtEl>
                                        <p:attrNameLst>
                                          <p:attrName>ppt_h</p:attrName>
                                        </p:attrNameLst>
                                      </p:cBhvr>
                                      <p:tavLst>
                                        <p:tav tm="0">
                                          <p:val>
                                            <p:fltVal val="0"/>
                                          </p:val>
                                        </p:tav>
                                        <p:tav tm="100000">
                                          <p:val>
                                            <p:strVal val="#ppt_h"/>
                                          </p:val>
                                        </p:tav>
                                      </p:tavLst>
                                    </p:anim>
                                    <p:anim calcmode="lin" valueType="num">
                                      <p:cBhvr>
                                        <p:cTn id="90" dur="500" fill="hold"/>
                                        <p:tgtEl>
                                          <p:spTgt spid="110"/>
                                        </p:tgtEl>
                                        <p:attrNameLst>
                                          <p:attrName>style.rotation</p:attrName>
                                        </p:attrNameLst>
                                      </p:cBhvr>
                                      <p:tavLst>
                                        <p:tav tm="0">
                                          <p:val>
                                            <p:fltVal val="360"/>
                                          </p:val>
                                        </p:tav>
                                        <p:tav tm="100000">
                                          <p:val>
                                            <p:fltVal val="0"/>
                                          </p:val>
                                        </p:tav>
                                      </p:tavLst>
                                    </p:anim>
                                    <p:animEffect transition="in" filter="fade">
                                      <p:cBhvr>
                                        <p:cTn id="91" dur="500"/>
                                        <p:tgtEl>
                                          <p:spTgt spid="110"/>
                                        </p:tgtEl>
                                      </p:cBhvr>
                                    </p:animEffect>
                                  </p:childTnLst>
                                </p:cTn>
                              </p:par>
                              <p:par>
                                <p:cTn id="92" presetID="14" presetClass="entr" presetSubtype="10" fill="hold" grpId="0" nodeType="withEffect">
                                  <p:stCondLst>
                                    <p:cond delay="500"/>
                                  </p:stCondLst>
                                  <p:childTnLst>
                                    <p:set>
                                      <p:cBhvr>
                                        <p:cTn id="93" dur="1" fill="hold">
                                          <p:stCondLst>
                                            <p:cond delay="0"/>
                                          </p:stCondLst>
                                        </p:cTn>
                                        <p:tgtEl>
                                          <p:spTgt spid="117"/>
                                        </p:tgtEl>
                                        <p:attrNameLst>
                                          <p:attrName>style.visibility</p:attrName>
                                        </p:attrNameLst>
                                      </p:cBhvr>
                                      <p:to>
                                        <p:strVal val="visible"/>
                                      </p:to>
                                    </p:set>
                                    <p:animEffect transition="in" filter="randombar(horizontal)">
                                      <p:cBhvr>
                                        <p:cTn id="94" dur="400"/>
                                        <p:tgtEl>
                                          <p:spTgt spid="117"/>
                                        </p:tgtEl>
                                      </p:cBhvr>
                                    </p:animEffect>
                                  </p:childTnLst>
                                </p:cTn>
                              </p:par>
                              <p:par>
                                <p:cTn id="95" presetID="14" presetClass="entr" presetSubtype="10" fill="hold" grpId="0" nodeType="withEffect">
                                  <p:stCondLst>
                                    <p:cond delay="500"/>
                                  </p:stCondLst>
                                  <p:childTnLst>
                                    <p:set>
                                      <p:cBhvr>
                                        <p:cTn id="96" dur="1" fill="hold">
                                          <p:stCondLst>
                                            <p:cond delay="0"/>
                                          </p:stCondLst>
                                        </p:cTn>
                                        <p:tgtEl>
                                          <p:spTgt spid="118"/>
                                        </p:tgtEl>
                                        <p:attrNameLst>
                                          <p:attrName>style.visibility</p:attrName>
                                        </p:attrNameLst>
                                      </p:cBhvr>
                                      <p:to>
                                        <p:strVal val="visible"/>
                                      </p:to>
                                    </p:set>
                                    <p:animEffect transition="in" filter="randombar(horizontal)">
                                      <p:cBhvr>
                                        <p:cTn id="97" dur="400"/>
                                        <p:tgtEl>
                                          <p:spTgt spid="118"/>
                                        </p:tgtEl>
                                      </p:cBhvr>
                                    </p:animEffect>
                                  </p:childTnLst>
                                </p:cTn>
                              </p:par>
                              <p:par>
                                <p:cTn id="98" presetID="14" presetClass="entr" presetSubtype="10" fill="hold" grpId="0" nodeType="withEffect">
                                  <p:stCondLst>
                                    <p:cond delay="500"/>
                                  </p:stCondLst>
                                  <p:childTnLst>
                                    <p:set>
                                      <p:cBhvr>
                                        <p:cTn id="99" dur="1" fill="hold">
                                          <p:stCondLst>
                                            <p:cond delay="0"/>
                                          </p:stCondLst>
                                        </p:cTn>
                                        <p:tgtEl>
                                          <p:spTgt spid="119"/>
                                        </p:tgtEl>
                                        <p:attrNameLst>
                                          <p:attrName>style.visibility</p:attrName>
                                        </p:attrNameLst>
                                      </p:cBhvr>
                                      <p:to>
                                        <p:strVal val="visible"/>
                                      </p:to>
                                    </p:set>
                                    <p:animEffect transition="in" filter="randombar(horizontal)">
                                      <p:cBhvr>
                                        <p:cTn id="100" dur="400"/>
                                        <p:tgtEl>
                                          <p:spTgt spid="119"/>
                                        </p:tgtEl>
                                      </p:cBhvr>
                                    </p:animEffect>
                                  </p:childTnLst>
                                </p:cTn>
                              </p:par>
                              <p:par>
                                <p:cTn id="101" presetID="14" presetClass="entr" presetSubtype="10" fill="hold" grpId="0" nodeType="withEffect">
                                  <p:stCondLst>
                                    <p:cond delay="500"/>
                                  </p:stCondLst>
                                  <p:childTnLst>
                                    <p:set>
                                      <p:cBhvr>
                                        <p:cTn id="102" dur="1" fill="hold">
                                          <p:stCondLst>
                                            <p:cond delay="0"/>
                                          </p:stCondLst>
                                        </p:cTn>
                                        <p:tgtEl>
                                          <p:spTgt spid="120"/>
                                        </p:tgtEl>
                                        <p:attrNameLst>
                                          <p:attrName>style.visibility</p:attrName>
                                        </p:attrNameLst>
                                      </p:cBhvr>
                                      <p:to>
                                        <p:strVal val="visible"/>
                                      </p:to>
                                    </p:set>
                                    <p:animEffect transition="in" filter="randombar(horizontal)">
                                      <p:cBhvr>
                                        <p:cTn id="103" dur="400"/>
                                        <p:tgtEl>
                                          <p:spTgt spid="120"/>
                                        </p:tgtEl>
                                      </p:cBhvr>
                                    </p:animEffect>
                                  </p:childTnLst>
                                </p:cTn>
                              </p:par>
                              <p:par>
                                <p:cTn id="104" presetID="14" presetClass="entr" presetSubtype="10" fill="hold" grpId="0" nodeType="withEffect">
                                  <p:stCondLst>
                                    <p:cond delay="500"/>
                                  </p:stCondLst>
                                  <p:childTnLst>
                                    <p:set>
                                      <p:cBhvr>
                                        <p:cTn id="105" dur="1" fill="hold">
                                          <p:stCondLst>
                                            <p:cond delay="0"/>
                                          </p:stCondLst>
                                        </p:cTn>
                                        <p:tgtEl>
                                          <p:spTgt spid="121"/>
                                        </p:tgtEl>
                                        <p:attrNameLst>
                                          <p:attrName>style.visibility</p:attrName>
                                        </p:attrNameLst>
                                      </p:cBhvr>
                                      <p:to>
                                        <p:strVal val="visible"/>
                                      </p:to>
                                    </p:set>
                                    <p:animEffect transition="in" filter="randombar(horizontal)">
                                      <p:cBhvr>
                                        <p:cTn id="106" dur="400"/>
                                        <p:tgtEl>
                                          <p:spTgt spid="121"/>
                                        </p:tgtEl>
                                      </p:cBhvr>
                                    </p:animEffect>
                                  </p:childTnLst>
                                </p:cTn>
                              </p:par>
                              <p:par>
                                <p:cTn id="107" presetID="14" presetClass="entr" presetSubtype="10" fill="hold" grpId="0" nodeType="withEffect">
                                  <p:stCondLst>
                                    <p:cond delay="500"/>
                                  </p:stCondLst>
                                  <p:childTnLst>
                                    <p:set>
                                      <p:cBhvr>
                                        <p:cTn id="108" dur="1" fill="hold">
                                          <p:stCondLst>
                                            <p:cond delay="0"/>
                                          </p:stCondLst>
                                        </p:cTn>
                                        <p:tgtEl>
                                          <p:spTgt spid="122"/>
                                        </p:tgtEl>
                                        <p:attrNameLst>
                                          <p:attrName>style.visibility</p:attrName>
                                        </p:attrNameLst>
                                      </p:cBhvr>
                                      <p:to>
                                        <p:strVal val="visible"/>
                                      </p:to>
                                    </p:set>
                                    <p:animEffect transition="in" filter="randombar(horizontal)">
                                      <p:cBhvr>
                                        <p:cTn id="109" dur="400"/>
                                        <p:tgtEl>
                                          <p:spTgt spid="122"/>
                                        </p:tgtEl>
                                      </p:cBhvr>
                                    </p:animEffect>
                                  </p:childTnLst>
                                </p:cTn>
                              </p:par>
                            </p:childTnLst>
                          </p:cTn>
                        </p:par>
                        <p:par>
                          <p:cTn id="110" fill="hold">
                            <p:stCondLst>
                              <p:cond delay="6500"/>
                            </p:stCondLst>
                            <p:childTnLst>
                              <p:par>
                                <p:cTn id="111" presetID="2" presetClass="entr" presetSubtype="8" fill="hold" nodeType="afterEffect">
                                  <p:stCondLst>
                                    <p:cond delay="0"/>
                                  </p:stCondLst>
                                  <p:childTnLst>
                                    <p:set>
                                      <p:cBhvr>
                                        <p:cTn id="112" dur="1" fill="hold">
                                          <p:stCondLst>
                                            <p:cond delay="0"/>
                                          </p:stCondLst>
                                        </p:cTn>
                                        <p:tgtEl>
                                          <p:spTgt spid="128"/>
                                        </p:tgtEl>
                                        <p:attrNameLst>
                                          <p:attrName>style.visibility</p:attrName>
                                        </p:attrNameLst>
                                      </p:cBhvr>
                                      <p:to>
                                        <p:strVal val="visible"/>
                                      </p:to>
                                    </p:set>
                                    <p:anim calcmode="lin" valueType="num">
                                      <p:cBhvr additive="base">
                                        <p:cTn id="113" dur="500" fill="hold"/>
                                        <p:tgtEl>
                                          <p:spTgt spid="128"/>
                                        </p:tgtEl>
                                        <p:attrNameLst>
                                          <p:attrName>ppt_x</p:attrName>
                                        </p:attrNameLst>
                                      </p:cBhvr>
                                      <p:tavLst>
                                        <p:tav tm="0">
                                          <p:val>
                                            <p:strVal val="0-#ppt_w/2"/>
                                          </p:val>
                                        </p:tav>
                                        <p:tav tm="100000">
                                          <p:val>
                                            <p:strVal val="#ppt_x"/>
                                          </p:val>
                                        </p:tav>
                                      </p:tavLst>
                                    </p:anim>
                                    <p:anim calcmode="lin" valueType="num">
                                      <p:cBhvr additive="base">
                                        <p:cTn id="114" dur="500" fill="hold"/>
                                        <p:tgtEl>
                                          <p:spTgt spid="128"/>
                                        </p:tgtEl>
                                        <p:attrNameLst>
                                          <p:attrName>ppt_y</p:attrName>
                                        </p:attrNameLst>
                                      </p:cBhvr>
                                      <p:tavLst>
                                        <p:tav tm="0">
                                          <p:val>
                                            <p:strVal val="#ppt_y"/>
                                          </p:val>
                                        </p:tav>
                                        <p:tav tm="100000">
                                          <p:val>
                                            <p:strVal val="#ppt_y"/>
                                          </p:val>
                                        </p:tav>
                                      </p:tavLst>
                                    </p:anim>
                                  </p:childTnLst>
                                </p:cTn>
                              </p:par>
                            </p:childTnLst>
                          </p:cTn>
                        </p:par>
                        <p:par>
                          <p:cTn id="115" fill="hold">
                            <p:stCondLst>
                              <p:cond delay="7000"/>
                            </p:stCondLst>
                            <p:childTnLst>
                              <p:par>
                                <p:cTn id="116" presetID="42" presetClass="entr" presetSubtype="0" fill="hold" grpId="0" nodeType="after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1000"/>
                                        <p:tgtEl>
                                          <p:spTgt spid="133"/>
                                        </p:tgtEl>
                                      </p:cBhvr>
                                    </p:animEffect>
                                    <p:anim calcmode="lin" valueType="num">
                                      <p:cBhvr>
                                        <p:cTn id="119" dur="1000" fill="hold"/>
                                        <p:tgtEl>
                                          <p:spTgt spid="133"/>
                                        </p:tgtEl>
                                        <p:attrNameLst>
                                          <p:attrName>ppt_x</p:attrName>
                                        </p:attrNameLst>
                                      </p:cBhvr>
                                      <p:tavLst>
                                        <p:tav tm="0">
                                          <p:val>
                                            <p:strVal val="#ppt_x"/>
                                          </p:val>
                                        </p:tav>
                                        <p:tav tm="100000">
                                          <p:val>
                                            <p:strVal val="#ppt_x"/>
                                          </p:val>
                                        </p:tav>
                                      </p:tavLst>
                                    </p:anim>
                                    <p:anim calcmode="lin" valueType="num">
                                      <p:cBhvr>
                                        <p:cTn id="120" dur="1000" fill="hold"/>
                                        <p:tgtEl>
                                          <p:spTgt spid="133"/>
                                        </p:tgtEl>
                                        <p:attrNameLst>
                                          <p:attrName>ppt_y</p:attrName>
                                        </p:attrNameLst>
                                      </p:cBhvr>
                                      <p:tavLst>
                                        <p:tav tm="0">
                                          <p:val>
                                            <p:strVal val="#ppt_y+.1"/>
                                          </p:val>
                                        </p:tav>
                                        <p:tav tm="100000">
                                          <p:val>
                                            <p:strVal val="#ppt_y"/>
                                          </p:val>
                                        </p:tav>
                                      </p:tavLst>
                                    </p:anim>
                                  </p:childTnLst>
                                </p:cTn>
                              </p:par>
                            </p:childTnLst>
                          </p:cTn>
                        </p:par>
                        <p:par>
                          <p:cTn id="121" fill="hold">
                            <p:stCondLst>
                              <p:cond delay="8000"/>
                            </p:stCondLst>
                            <p:childTnLst>
                              <p:par>
                                <p:cTn id="122" presetID="22" presetClass="entr" presetSubtype="8" fill="hold"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wipe(left)">
                                      <p:cBhvr>
                                        <p:cTn id="124" dur="500"/>
                                        <p:tgtEl>
                                          <p:spTgt spid="134"/>
                                        </p:tgtEl>
                                      </p:cBhvr>
                                    </p:animEffect>
                                  </p:childTnLst>
                                </p:cTn>
                              </p:par>
                              <p:par>
                                <p:cTn id="125" presetID="2" presetClass="entr" presetSubtype="2" fill="hold" nodeType="withEffect">
                                  <p:stCondLst>
                                    <p:cond delay="250"/>
                                  </p:stCondLst>
                                  <p:childTnLst>
                                    <p:set>
                                      <p:cBhvr>
                                        <p:cTn id="126" dur="1" fill="hold">
                                          <p:stCondLst>
                                            <p:cond delay="0"/>
                                          </p:stCondLst>
                                        </p:cTn>
                                        <p:tgtEl>
                                          <p:spTgt spid="135"/>
                                        </p:tgtEl>
                                        <p:attrNameLst>
                                          <p:attrName>style.visibility</p:attrName>
                                        </p:attrNameLst>
                                      </p:cBhvr>
                                      <p:to>
                                        <p:strVal val="visible"/>
                                      </p:to>
                                    </p:set>
                                    <p:anim calcmode="lin" valueType="num">
                                      <p:cBhvr additive="base">
                                        <p:cTn id="127" dur="500" fill="hold"/>
                                        <p:tgtEl>
                                          <p:spTgt spid="135"/>
                                        </p:tgtEl>
                                        <p:attrNameLst>
                                          <p:attrName>ppt_x</p:attrName>
                                        </p:attrNameLst>
                                      </p:cBhvr>
                                      <p:tavLst>
                                        <p:tav tm="0">
                                          <p:val>
                                            <p:strVal val="1+#ppt_w/2"/>
                                          </p:val>
                                        </p:tav>
                                        <p:tav tm="100000">
                                          <p:val>
                                            <p:strVal val="#ppt_x"/>
                                          </p:val>
                                        </p:tav>
                                      </p:tavLst>
                                    </p:anim>
                                    <p:anim calcmode="lin" valueType="num">
                                      <p:cBhvr additive="base">
                                        <p:cTn id="128" dur="500" fill="hold"/>
                                        <p:tgtEl>
                                          <p:spTgt spid="135"/>
                                        </p:tgtEl>
                                        <p:attrNameLst>
                                          <p:attrName>ppt_y</p:attrName>
                                        </p:attrNameLst>
                                      </p:cBhvr>
                                      <p:tavLst>
                                        <p:tav tm="0">
                                          <p:val>
                                            <p:strVal val="#ppt_y"/>
                                          </p:val>
                                        </p:tav>
                                        <p:tav tm="100000">
                                          <p:val>
                                            <p:strVal val="#ppt_y"/>
                                          </p:val>
                                        </p:tav>
                                      </p:tavLst>
                                    </p:anim>
                                  </p:childTnLst>
                                </p:cTn>
                              </p:par>
                            </p:childTnLst>
                          </p:cTn>
                        </p:par>
                        <p:par>
                          <p:cTn id="129" fill="hold">
                            <p:stCondLst>
                              <p:cond delay="8500"/>
                            </p:stCondLst>
                            <p:childTnLst>
                              <p:par>
                                <p:cTn id="130" presetID="18" presetClass="entr" presetSubtype="3" fill="hold" grpId="0" nodeType="afterEffect">
                                  <p:stCondLst>
                                    <p:cond delay="0"/>
                                  </p:stCondLst>
                                  <p:childTnLst>
                                    <p:set>
                                      <p:cBhvr>
                                        <p:cTn id="131" dur="1" fill="hold">
                                          <p:stCondLst>
                                            <p:cond delay="0"/>
                                          </p:stCondLst>
                                        </p:cTn>
                                        <p:tgtEl>
                                          <p:spTgt spid="138"/>
                                        </p:tgtEl>
                                        <p:attrNameLst>
                                          <p:attrName>style.visibility</p:attrName>
                                        </p:attrNameLst>
                                      </p:cBhvr>
                                      <p:to>
                                        <p:strVal val="visible"/>
                                      </p:to>
                                    </p:set>
                                    <p:animEffect transition="in" filter="strips(upRight)">
                                      <p:cBhvr>
                                        <p:cTn id="132" dur="500"/>
                                        <p:tgtEl>
                                          <p:spTgt spid="138"/>
                                        </p:tgtEl>
                                      </p:cBhvr>
                                    </p:animEffect>
                                  </p:childTnLst>
                                </p:cTn>
                              </p:par>
                            </p:childTnLst>
                          </p:cTn>
                        </p:par>
                        <p:par>
                          <p:cTn id="133" fill="hold">
                            <p:stCondLst>
                              <p:cond delay="9000"/>
                            </p:stCondLst>
                            <p:childTnLst>
                              <p:par>
                                <p:cTn id="134" presetID="42" presetClass="entr" presetSubtype="0" fill="hold" nodeType="afterEffect">
                                  <p:stCondLst>
                                    <p:cond delay="0"/>
                                  </p:stCondLst>
                                  <p:childTnLst>
                                    <p:set>
                                      <p:cBhvr>
                                        <p:cTn id="135" dur="1" fill="hold">
                                          <p:stCondLst>
                                            <p:cond delay="0"/>
                                          </p:stCondLst>
                                        </p:cTn>
                                        <p:tgtEl>
                                          <p:spTgt spid="139"/>
                                        </p:tgtEl>
                                        <p:attrNameLst>
                                          <p:attrName>style.visibility</p:attrName>
                                        </p:attrNameLst>
                                      </p:cBhvr>
                                      <p:to>
                                        <p:strVal val="visible"/>
                                      </p:to>
                                    </p:set>
                                    <p:animEffect transition="in" filter="fade">
                                      <p:cBhvr>
                                        <p:cTn id="136" dur="1000"/>
                                        <p:tgtEl>
                                          <p:spTgt spid="139"/>
                                        </p:tgtEl>
                                      </p:cBhvr>
                                    </p:animEffect>
                                    <p:anim calcmode="lin" valueType="num">
                                      <p:cBhvr>
                                        <p:cTn id="137" dur="1000" fill="hold"/>
                                        <p:tgtEl>
                                          <p:spTgt spid="139"/>
                                        </p:tgtEl>
                                        <p:attrNameLst>
                                          <p:attrName>ppt_x</p:attrName>
                                        </p:attrNameLst>
                                      </p:cBhvr>
                                      <p:tavLst>
                                        <p:tav tm="0">
                                          <p:val>
                                            <p:strVal val="#ppt_x"/>
                                          </p:val>
                                        </p:tav>
                                        <p:tav tm="100000">
                                          <p:val>
                                            <p:strVal val="#ppt_x"/>
                                          </p:val>
                                        </p:tav>
                                      </p:tavLst>
                                    </p:anim>
                                    <p:anim calcmode="lin" valueType="num">
                                      <p:cBhvr>
                                        <p:cTn id="138"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3" grpId="0"/>
      <p:bldP spid="117" grpId="0"/>
      <p:bldP spid="118" grpId="0"/>
      <p:bldP spid="119" grpId="0"/>
      <p:bldP spid="120" grpId="0"/>
      <p:bldP spid="121" grpId="0"/>
      <p:bldP spid="122" grpId="0"/>
      <p:bldP spid="133" grpId="0"/>
      <p:bldP spid="1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数据预处理</a:t>
            </a: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16</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grpSp>
        <p:nvGrpSpPr>
          <p:cNvPr id="65" name="组合 64"/>
          <p:cNvGrpSpPr/>
          <p:nvPr/>
        </p:nvGrpSpPr>
        <p:grpSpPr>
          <a:xfrm>
            <a:off x="414620" y="142563"/>
            <a:ext cx="502789" cy="453321"/>
            <a:chOff x="5424755" y="1340768"/>
            <a:chExt cx="670560" cy="604586"/>
          </a:xfrm>
        </p:grpSpPr>
        <p:grpSp>
          <p:nvGrpSpPr>
            <p:cNvPr id="66" name="组合 65"/>
            <p:cNvGrpSpPr/>
            <p:nvPr/>
          </p:nvGrpSpPr>
          <p:grpSpPr>
            <a:xfrm>
              <a:off x="5424755" y="1340768"/>
              <a:ext cx="670560" cy="604586"/>
              <a:chOff x="3720691" y="2824413"/>
              <a:chExt cx="1341120" cy="1209172"/>
            </a:xfrm>
          </p:grpSpPr>
          <p:sp>
            <p:nvSpPr>
              <p:cNvPr id="6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6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56" name="Freeform 9"/>
          <p:cNvSpPr>
            <a:spLocks noEditPoints="1"/>
          </p:cNvSpPr>
          <p:nvPr/>
        </p:nvSpPr>
        <p:spPr bwMode="auto">
          <a:xfrm rot="19469485">
            <a:off x="538712" y="241453"/>
            <a:ext cx="251789" cy="268296"/>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sp>
        <p:nvSpPr>
          <p:cNvPr id="14" name="矩形 13"/>
          <p:cNvSpPr/>
          <p:nvPr/>
        </p:nvSpPr>
        <p:spPr>
          <a:xfrm>
            <a:off x="950592" y="1152636"/>
            <a:ext cx="1866966" cy="1441808"/>
          </a:xfrm>
          <a:prstGeom prst="rect">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p:nvSpPr>
        <p:spPr>
          <a:xfrm>
            <a:off x="2871550" y="1151452"/>
            <a:ext cx="1988482" cy="1419096"/>
          </a:xfrm>
          <a:prstGeom prst="rect">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p:cNvSpPr/>
          <p:nvPr/>
        </p:nvSpPr>
        <p:spPr>
          <a:xfrm>
            <a:off x="950592" y="2744462"/>
            <a:ext cx="1865185" cy="1441808"/>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矩形 21"/>
          <p:cNvSpPr/>
          <p:nvPr/>
        </p:nvSpPr>
        <p:spPr>
          <a:xfrm>
            <a:off x="2870393" y="2744462"/>
            <a:ext cx="1988481" cy="1420284"/>
          </a:xfrm>
          <a:prstGeom prst="rect">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p:cNvSpPr/>
          <p:nvPr/>
        </p:nvSpPr>
        <p:spPr>
          <a:xfrm>
            <a:off x="952373" y="1151452"/>
            <a:ext cx="1865185" cy="1441808"/>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2871551" y="1151453"/>
            <a:ext cx="1988481" cy="1419092"/>
          </a:xfrm>
          <a:prstGeom prst="rect">
            <a:avLst/>
          </a:prstGeom>
          <a:blipFill>
            <a:blip r:embed="rId4">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2868610" y="2744459"/>
            <a:ext cx="1990263" cy="1452573"/>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948810" y="2744462"/>
            <a:ext cx="1865185" cy="1452570"/>
          </a:xfrm>
          <a:prstGeom prst="rect">
            <a:avLst/>
          </a:prstGeom>
          <a:blipFill>
            <a:blip r:embed="rId6">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线形标注 2(带强调线) 2"/>
          <p:cNvSpPr/>
          <p:nvPr/>
        </p:nvSpPr>
        <p:spPr bwMode="auto">
          <a:xfrm>
            <a:off x="5146561" y="882606"/>
            <a:ext cx="3257815" cy="428099"/>
          </a:xfrm>
          <a:prstGeom prst="accentCallout2">
            <a:avLst>
              <a:gd name="adj1" fmla="val 21366"/>
              <a:gd name="adj2" fmla="val -1991"/>
              <a:gd name="adj3" fmla="val 16345"/>
              <a:gd name="adj4" fmla="val -89757"/>
              <a:gd name="adj5" fmla="val 155149"/>
              <a:gd name="adj6" fmla="val -100754"/>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56625" tIns="28312" rIns="56625" bIns="28312" anchor="ctr"/>
          <a:lstStyle/>
          <a:p>
            <a:pPr>
              <a:lnSpc>
                <a:spcPct val="120000"/>
              </a:lnSpc>
              <a:spcBef>
                <a:spcPct val="0"/>
              </a:spcBef>
              <a:buNone/>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整理数据集，划分训练集和测试集</a:t>
            </a:r>
          </a:p>
        </p:txBody>
      </p:sp>
      <p:sp>
        <p:nvSpPr>
          <p:cNvPr id="29" name="线形标注 2(带强调线) 3"/>
          <p:cNvSpPr/>
          <p:nvPr/>
        </p:nvSpPr>
        <p:spPr bwMode="auto">
          <a:xfrm>
            <a:off x="5146562" y="1713589"/>
            <a:ext cx="3257814" cy="429498"/>
          </a:xfrm>
          <a:prstGeom prst="accentCallout2">
            <a:avLst>
              <a:gd name="adj1" fmla="val 21366"/>
              <a:gd name="adj2" fmla="val -1991"/>
              <a:gd name="adj3" fmla="val 20681"/>
              <a:gd name="adj4" fmla="val -22926"/>
              <a:gd name="adj5" fmla="val -26193"/>
              <a:gd name="adj6" fmla="val -33071"/>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56625" tIns="28312" rIns="56625" bIns="28312" anchor="ctr"/>
          <a:lstStyle/>
          <a:p>
            <a:pPr>
              <a:lnSpc>
                <a:spcPct val="120000"/>
              </a:lnSpc>
              <a:spcBef>
                <a:spcPct val="0"/>
              </a:spcBef>
              <a:buNone/>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从训练集中随机抽取一张图像进行可视化</a:t>
            </a:r>
          </a:p>
        </p:txBody>
      </p:sp>
      <p:sp>
        <p:nvSpPr>
          <p:cNvPr id="31" name="线形标注 2(带强调线) 5"/>
          <p:cNvSpPr/>
          <p:nvPr/>
        </p:nvSpPr>
        <p:spPr bwMode="auto">
          <a:xfrm>
            <a:off x="5178984" y="2593260"/>
            <a:ext cx="3257815" cy="428099"/>
          </a:xfrm>
          <a:prstGeom prst="accentCallout2">
            <a:avLst>
              <a:gd name="adj1" fmla="val 61112"/>
              <a:gd name="adj2" fmla="val -1968"/>
              <a:gd name="adj3" fmla="val 65431"/>
              <a:gd name="adj4" fmla="val -83939"/>
              <a:gd name="adj5" fmla="val 111780"/>
              <a:gd name="adj6" fmla="val -90238"/>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56625" tIns="28312" rIns="56625" bIns="28312" anchor="ct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再次从训练集中随机抽取一张图像进行可视化</a:t>
            </a:r>
          </a:p>
        </p:txBody>
      </p:sp>
      <p:sp>
        <p:nvSpPr>
          <p:cNvPr id="32" name="线形标注 2(带强调线) 6"/>
          <p:cNvSpPr/>
          <p:nvPr/>
        </p:nvSpPr>
        <p:spPr bwMode="auto">
          <a:xfrm>
            <a:off x="5146562" y="3469910"/>
            <a:ext cx="3257814" cy="429498"/>
          </a:xfrm>
          <a:prstGeom prst="accentCallout2">
            <a:avLst>
              <a:gd name="adj1" fmla="val 21366"/>
              <a:gd name="adj2" fmla="val -1991"/>
              <a:gd name="adj3" fmla="val 22616"/>
              <a:gd name="adj4" fmla="val -23181"/>
              <a:gd name="adj5" fmla="val -39750"/>
              <a:gd name="adj6" fmla="val -31556"/>
            </a:avLst>
          </a:prstGeom>
          <a:noFill/>
          <a:ln w="15875" cmpd="sng">
            <a:solidFill>
              <a:schemeClr val="bg1">
                <a:lumMod val="50000"/>
              </a:schemeClr>
            </a:solidFill>
            <a:miter lim="800000"/>
            <a:headEnd type="oval" w="med" len="med"/>
          </a:ln>
          <a:extLst>
            <a:ext uri="{909E8E84-426E-40DD-AFC4-6F175D3DCCD1}">
              <a14:hiddenFill xmlns:a14="http://schemas.microsoft.com/office/drawing/2010/main">
                <a:solidFill>
                  <a:srgbClr val="FFFFFF"/>
                </a:solidFill>
              </a14:hiddenFill>
            </a:ext>
          </a:extLst>
        </p:spPr>
        <p:txBody>
          <a:bodyPr lIns="56625" tIns="28312" rIns="56625" bIns="28312" anchor="ctr"/>
          <a:lstStyle/>
          <a:p>
            <a:pPr lvl="0">
              <a:lnSpc>
                <a:spcPct val="120000"/>
              </a:lnSpc>
              <a:spcBef>
                <a:spcPct val="0"/>
              </a:spcBef>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rPr>
              <a:t>可视化图像对应的标签</a:t>
            </a:r>
          </a:p>
        </p:txBody>
      </p:sp>
      <p:grpSp>
        <p:nvGrpSpPr>
          <p:cNvPr id="33" name="组合 32"/>
          <p:cNvGrpSpPr/>
          <p:nvPr/>
        </p:nvGrpSpPr>
        <p:grpSpPr>
          <a:xfrm>
            <a:off x="4140064" y="1192038"/>
            <a:ext cx="208734" cy="138347"/>
            <a:chOff x="9482595" y="2565731"/>
            <a:chExt cx="278384" cy="184511"/>
          </a:xfrm>
        </p:grpSpPr>
        <p:sp>
          <p:nvSpPr>
            <p:cNvPr id="34" name="椭圆 33"/>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25"/>
                                        </p:tgtEl>
                                        <p:attrNameLst>
                                          <p:attrName>style.visibility</p:attrName>
                                        </p:attrNameLst>
                                      </p:cBhvr>
                                      <p:to>
                                        <p:strVal val="visible"/>
                                      </p:to>
                                    </p:set>
                                    <p:anim calcmode="lin" valueType="num">
                                      <p:cBhvr additive="base">
                                        <p:cTn id="11" dur="500" fill="hold"/>
                                        <p:tgtEl>
                                          <p:spTgt spid="125"/>
                                        </p:tgtEl>
                                        <p:attrNameLst>
                                          <p:attrName>ppt_x</p:attrName>
                                        </p:attrNameLst>
                                      </p:cBhvr>
                                      <p:tavLst>
                                        <p:tav tm="0">
                                          <p:val>
                                            <p:strVal val="1+#ppt_w/2"/>
                                          </p:val>
                                        </p:tav>
                                        <p:tav tm="100000">
                                          <p:val>
                                            <p:strVal val="#ppt_x"/>
                                          </p:val>
                                        </p:tav>
                                      </p:tavLst>
                                    </p:anim>
                                    <p:anim calcmode="lin" valueType="num">
                                      <p:cBhvr additive="base">
                                        <p:cTn id="12" dur="500" fill="hold"/>
                                        <p:tgtEl>
                                          <p:spTgt spid="1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23" presetClass="entr" presetSubtype="528" fill="hold" grpId="0" nodeType="afterEffect">
                                  <p:stCondLst>
                                    <p:cond delay="1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300" fill="hold"/>
                                        <p:tgtEl>
                                          <p:spTgt spid="14"/>
                                        </p:tgtEl>
                                        <p:attrNameLst>
                                          <p:attrName>ppt_w</p:attrName>
                                        </p:attrNameLst>
                                      </p:cBhvr>
                                      <p:tavLst>
                                        <p:tav tm="0">
                                          <p:val>
                                            <p:fltVal val="0"/>
                                          </p:val>
                                        </p:tav>
                                        <p:tav tm="100000">
                                          <p:val>
                                            <p:strVal val="#ppt_w"/>
                                          </p:val>
                                        </p:tav>
                                      </p:tavLst>
                                    </p:anim>
                                    <p:anim calcmode="lin" valueType="num">
                                      <p:cBhvr>
                                        <p:cTn id="21" dur="300" fill="hold"/>
                                        <p:tgtEl>
                                          <p:spTgt spid="14"/>
                                        </p:tgtEl>
                                        <p:attrNameLst>
                                          <p:attrName>ppt_h</p:attrName>
                                        </p:attrNameLst>
                                      </p:cBhvr>
                                      <p:tavLst>
                                        <p:tav tm="0">
                                          <p:val>
                                            <p:fltVal val="0"/>
                                          </p:val>
                                        </p:tav>
                                        <p:tav tm="100000">
                                          <p:val>
                                            <p:strVal val="#ppt_h"/>
                                          </p:val>
                                        </p:tav>
                                      </p:tavLst>
                                    </p:anim>
                                    <p:anim calcmode="lin" valueType="num">
                                      <p:cBhvr>
                                        <p:cTn id="22" dur="300" fill="hold"/>
                                        <p:tgtEl>
                                          <p:spTgt spid="14"/>
                                        </p:tgtEl>
                                        <p:attrNameLst>
                                          <p:attrName>ppt_x</p:attrName>
                                        </p:attrNameLst>
                                      </p:cBhvr>
                                      <p:tavLst>
                                        <p:tav tm="0">
                                          <p:val>
                                            <p:fltVal val="0.5"/>
                                          </p:val>
                                        </p:tav>
                                        <p:tav tm="100000">
                                          <p:val>
                                            <p:strVal val="#ppt_x"/>
                                          </p:val>
                                        </p:tav>
                                      </p:tavLst>
                                    </p:anim>
                                    <p:anim calcmode="lin" valueType="num">
                                      <p:cBhvr>
                                        <p:cTn id="23" dur="300" fill="hold"/>
                                        <p:tgtEl>
                                          <p:spTgt spid="14"/>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400"/>
                                  </p:stCondLst>
                                  <p:childTnLst>
                                    <p:animEffect transition="out" filter="fade">
                                      <p:cBhvr>
                                        <p:cTn id="25" dur="300" tmFilter="0, 0; .2, .5; .8, .5; 1, 0"/>
                                        <p:tgtEl>
                                          <p:spTgt spid="14"/>
                                        </p:tgtEl>
                                      </p:cBhvr>
                                    </p:animEffect>
                                    <p:animScale>
                                      <p:cBhvr>
                                        <p:cTn id="26" dur="150" autoRev="1" fill="hold"/>
                                        <p:tgtEl>
                                          <p:spTgt spid="14"/>
                                        </p:tgtEl>
                                      </p:cBhvr>
                                      <p:by x="105000" y="105000"/>
                                    </p:animScale>
                                  </p:childTnLst>
                                </p:cTn>
                              </p:par>
                              <p:par>
                                <p:cTn id="27" presetID="23" presetClass="entr" presetSubtype="528"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300" fill="hold"/>
                                        <p:tgtEl>
                                          <p:spTgt spid="16"/>
                                        </p:tgtEl>
                                        <p:attrNameLst>
                                          <p:attrName>ppt_w</p:attrName>
                                        </p:attrNameLst>
                                      </p:cBhvr>
                                      <p:tavLst>
                                        <p:tav tm="0">
                                          <p:val>
                                            <p:fltVal val="0"/>
                                          </p:val>
                                        </p:tav>
                                        <p:tav tm="100000">
                                          <p:val>
                                            <p:strVal val="#ppt_w"/>
                                          </p:val>
                                        </p:tav>
                                      </p:tavLst>
                                    </p:anim>
                                    <p:anim calcmode="lin" valueType="num">
                                      <p:cBhvr>
                                        <p:cTn id="30" dur="300" fill="hold"/>
                                        <p:tgtEl>
                                          <p:spTgt spid="16"/>
                                        </p:tgtEl>
                                        <p:attrNameLst>
                                          <p:attrName>ppt_h</p:attrName>
                                        </p:attrNameLst>
                                      </p:cBhvr>
                                      <p:tavLst>
                                        <p:tav tm="0">
                                          <p:val>
                                            <p:fltVal val="0"/>
                                          </p:val>
                                        </p:tav>
                                        <p:tav tm="100000">
                                          <p:val>
                                            <p:strVal val="#ppt_h"/>
                                          </p:val>
                                        </p:tav>
                                      </p:tavLst>
                                    </p:anim>
                                    <p:anim calcmode="lin" valueType="num">
                                      <p:cBhvr>
                                        <p:cTn id="31" dur="300" fill="hold"/>
                                        <p:tgtEl>
                                          <p:spTgt spid="16"/>
                                        </p:tgtEl>
                                        <p:attrNameLst>
                                          <p:attrName>ppt_x</p:attrName>
                                        </p:attrNameLst>
                                      </p:cBhvr>
                                      <p:tavLst>
                                        <p:tav tm="0">
                                          <p:val>
                                            <p:fltVal val="0.5"/>
                                          </p:val>
                                        </p:tav>
                                        <p:tav tm="100000">
                                          <p:val>
                                            <p:strVal val="#ppt_x"/>
                                          </p:val>
                                        </p:tav>
                                      </p:tavLst>
                                    </p:anim>
                                    <p:anim calcmode="lin" valueType="num">
                                      <p:cBhvr>
                                        <p:cTn id="32" dur="300" fill="hold"/>
                                        <p:tgtEl>
                                          <p:spTgt spid="1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600"/>
                                  </p:stCondLst>
                                  <p:childTnLst>
                                    <p:animEffect transition="out" filter="fade">
                                      <p:cBhvr>
                                        <p:cTn id="34" dur="300" tmFilter="0, 0; .2, .5; .8, .5; 1, 0"/>
                                        <p:tgtEl>
                                          <p:spTgt spid="16"/>
                                        </p:tgtEl>
                                      </p:cBhvr>
                                    </p:animEffect>
                                    <p:animScale>
                                      <p:cBhvr>
                                        <p:cTn id="35" dur="150" autoRev="1" fill="hold"/>
                                        <p:tgtEl>
                                          <p:spTgt spid="16"/>
                                        </p:tgtEl>
                                      </p:cBhvr>
                                      <p:by x="105000" y="105000"/>
                                    </p:animScale>
                                  </p:childTnLst>
                                </p:cTn>
                              </p:par>
                              <p:par>
                                <p:cTn id="36" presetID="23" presetClass="entr" presetSubtype="528" fill="hold" grpId="0" nodeType="withEffect">
                                  <p:stCondLst>
                                    <p:cond delay="7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300" fill="hold"/>
                                        <p:tgtEl>
                                          <p:spTgt spid="20"/>
                                        </p:tgtEl>
                                        <p:attrNameLst>
                                          <p:attrName>ppt_w</p:attrName>
                                        </p:attrNameLst>
                                      </p:cBhvr>
                                      <p:tavLst>
                                        <p:tav tm="0">
                                          <p:val>
                                            <p:fltVal val="0"/>
                                          </p:val>
                                        </p:tav>
                                        <p:tav tm="100000">
                                          <p:val>
                                            <p:strVal val="#ppt_w"/>
                                          </p:val>
                                        </p:tav>
                                      </p:tavLst>
                                    </p:anim>
                                    <p:anim calcmode="lin" valueType="num">
                                      <p:cBhvr>
                                        <p:cTn id="39" dur="300" fill="hold"/>
                                        <p:tgtEl>
                                          <p:spTgt spid="20"/>
                                        </p:tgtEl>
                                        <p:attrNameLst>
                                          <p:attrName>ppt_h</p:attrName>
                                        </p:attrNameLst>
                                      </p:cBhvr>
                                      <p:tavLst>
                                        <p:tav tm="0">
                                          <p:val>
                                            <p:fltVal val="0"/>
                                          </p:val>
                                        </p:tav>
                                        <p:tav tm="100000">
                                          <p:val>
                                            <p:strVal val="#ppt_h"/>
                                          </p:val>
                                        </p:tav>
                                      </p:tavLst>
                                    </p:anim>
                                    <p:anim calcmode="lin" valueType="num">
                                      <p:cBhvr>
                                        <p:cTn id="40" dur="300" fill="hold"/>
                                        <p:tgtEl>
                                          <p:spTgt spid="20"/>
                                        </p:tgtEl>
                                        <p:attrNameLst>
                                          <p:attrName>ppt_x</p:attrName>
                                        </p:attrNameLst>
                                      </p:cBhvr>
                                      <p:tavLst>
                                        <p:tav tm="0">
                                          <p:val>
                                            <p:fltVal val="0.5"/>
                                          </p:val>
                                        </p:tav>
                                        <p:tav tm="100000">
                                          <p:val>
                                            <p:strVal val="#ppt_x"/>
                                          </p:val>
                                        </p:tav>
                                      </p:tavLst>
                                    </p:anim>
                                    <p:anim calcmode="lin" valueType="num">
                                      <p:cBhvr>
                                        <p:cTn id="41" dur="300" fill="hold"/>
                                        <p:tgtEl>
                                          <p:spTgt spid="20"/>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1000"/>
                                  </p:stCondLst>
                                  <p:childTnLst>
                                    <p:animEffect transition="out" filter="fade">
                                      <p:cBhvr>
                                        <p:cTn id="43" dur="300" tmFilter="0, 0; .2, .5; .8, .5; 1, 0"/>
                                        <p:tgtEl>
                                          <p:spTgt spid="20"/>
                                        </p:tgtEl>
                                      </p:cBhvr>
                                    </p:animEffect>
                                    <p:animScale>
                                      <p:cBhvr>
                                        <p:cTn id="44" dur="150" autoRev="1" fill="hold"/>
                                        <p:tgtEl>
                                          <p:spTgt spid="20"/>
                                        </p:tgtEl>
                                      </p:cBhvr>
                                      <p:by x="105000" y="105000"/>
                                    </p:animScale>
                                  </p:childTnLst>
                                </p:cTn>
                              </p:par>
                              <p:par>
                                <p:cTn id="45" presetID="23" presetClass="entr" presetSubtype="528" fill="hold" grpId="0" nodeType="withEffect">
                                  <p:stCondLst>
                                    <p:cond delay="9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300" fill="hold"/>
                                        <p:tgtEl>
                                          <p:spTgt spid="22"/>
                                        </p:tgtEl>
                                        <p:attrNameLst>
                                          <p:attrName>ppt_w</p:attrName>
                                        </p:attrNameLst>
                                      </p:cBhvr>
                                      <p:tavLst>
                                        <p:tav tm="0">
                                          <p:val>
                                            <p:fltVal val="0"/>
                                          </p:val>
                                        </p:tav>
                                        <p:tav tm="100000">
                                          <p:val>
                                            <p:strVal val="#ppt_w"/>
                                          </p:val>
                                        </p:tav>
                                      </p:tavLst>
                                    </p:anim>
                                    <p:anim calcmode="lin" valueType="num">
                                      <p:cBhvr>
                                        <p:cTn id="48" dur="300" fill="hold"/>
                                        <p:tgtEl>
                                          <p:spTgt spid="22"/>
                                        </p:tgtEl>
                                        <p:attrNameLst>
                                          <p:attrName>ppt_h</p:attrName>
                                        </p:attrNameLst>
                                      </p:cBhvr>
                                      <p:tavLst>
                                        <p:tav tm="0">
                                          <p:val>
                                            <p:fltVal val="0"/>
                                          </p:val>
                                        </p:tav>
                                        <p:tav tm="100000">
                                          <p:val>
                                            <p:strVal val="#ppt_h"/>
                                          </p:val>
                                        </p:tav>
                                      </p:tavLst>
                                    </p:anim>
                                    <p:anim calcmode="lin" valueType="num">
                                      <p:cBhvr>
                                        <p:cTn id="49" dur="300" fill="hold"/>
                                        <p:tgtEl>
                                          <p:spTgt spid="22"/>
                                        </p:tgtEl>
                                        <p:attrNameLst>
                                          <p:attrName>ppt_x</p:attrName>
                                        </p:attrNameLst>
                                      </p:cBhvr>
                                      <p:tavLst>
                                        <p:tav tm="0">
                                          <p:val>
                                            <p:fltVal val="0.5"/>
                                          </p:val>
                                        </p:tav>
                                        <p:tav tm="100000">
                                          <p:val>
                                            <p:strVal val="#ppt_x"/>
                                          </p:val>
                                        </p:tav>
                                      </p:tavLst>
                                    </p:anim>
                                    <p:anim calcmode="lin" valueType="num">
                                      <p:cBhvr>
                                        <p:cTn id="50" dur="300" fill="hold"/>
                                        <p:tgtEl>
                                          <p:spTgt spid="22"/>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1200"/>
                                  </p:stCondLst>
                                  <p:childTnLst>
                                    <p:animEffect transition="out" filter="fade">
                                      <p:cBhvr>
                                        <p:cTn id="52" dur="300" tmFilter="0, 0; .2, .5; .8, .5; 1, 0"/>
                                        <p:tgtEl>
                                          <p:spTgt spid="22"/>
                                        </p:tgtEl>
                                      </p:cBhvr>
                                    </p:animEffect>
                                    <p:animScale>
                                      <p:cBhvr>
                                        <p:cTn id="53" dur="150" autoRev="1" fill="hold"/>
                                        <p:tgtEl>
                                          <p:spTgt spid="22"/>
                                        </p:tgtEl>
                                      </p:cBhvr>
                                      <p:by x="105000" y="105000"/>
                                    </p:animScale>
                                  </p:childTnLst>
                                </p:cTn>
                              </p:par>
                            </p:childTnLst>
                          </p:cTn>
                        </p:par>
                        <p:par>
                          <p:cTn id="54" fill="hold">
                            <p:stCondLst>
                              <p:cond delay="2250"/>
                            </p:stCondLst>
                            <p:childTnLst>
                              <p:par>
                                <p:cTn id="55" presetID="14" presetClass="entr" presetSubtype="1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randombar(horizontal)">
                                      <p:cBhvr>
                                        <p:cTn id="57" dur="500"/>
                                        <p:tgtEl>
                                          <p:spTgt spid="23"/>
                                        </p:tgtEl>
                                      </p:cBhvr>
                                    </p:animEffect>
                                  </p:childTnLst>
                                </p:cTn>
                              </p:par>
                              <p:par>
                                <p:cTn id="58" presetID="14" presetClass="entr" presetSubtype="10" fill="hold" grpId="0" nodeType="withEffect">
                                  <p:stCondLst>
                                    <p:cond delay="200"/>
                                  </p:stCondLst>
                                  <p:childTnLst>
                                    <p:set>
                                      <p:cBhvr>
                                        <p:cTn id="59" dur="1" fill="hold">
                                          <p:stCondLst>
                                            <p:cond delay="0"/>
                                          </p:stCondLst>
                                        </p:cTn>
                                        <p:tgtEl>
                                          <p:spTgt spid="26"/>
                                        </p:tgtEl>
                                        <p:attrNameLst>
                                          <p:attrName>style.visibility</p:attrName>
                                        </p:attrNameLst>
                                      </p:cBhvr>
                                      <p:to>
                                        <p:strVal val="visible"/>
                                      </p:to>
                                    </p:set>
                                    <p:animEffect transition="in" filter="randombar(horizontal)">
                                      <p:cBhvr>
                                        <p:cTn id="60" dur="500"/>
                                        <p:tgtEl>
                                          <p:spTgt spid="26"/>
                                        </p:tgtEl>
                                      </p:cBhvr>
                                    </p:animEffect>
                                  </p:childTnLst>
                                </p:cTn>
                              </p:par>
                              <p:par>
                                <p:cTn id="61" presetID="14" presetClass="entr" presetSubtype="10" fill="hold" grpId="0" nodeType="withEffect">
                                  <p:stCondLst>
                                    <p:cond delay="30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par>
                                <p:cTn id="64" presetID="14" presetClass="entr" presetSubtype="10" fill="hold" grpId="0" nodeType="withEffect">
                                  <p:stCondLst>
                                    <p:cond delay="500"/>
                                  </p:stCondLst>
                                  <p:childTnLst>
                                    <p:set>
                                      <p:cBhvr>
                                        <p:cTn id="65" dur="1" fill="hold">
                                          <p:stCondLst>
                                            <p:cond delay="0"/>
                                          </p:stCondLst>
                                        </p:cTn>
                                        <p:tgtEl>
                                          <p:spTgt spid="27"/>
                                        </p:tgtEl>
                                        <p:attrNameLst>
                                          <p:attrName>style.visibility</p:attrName>
                                        </p:attrNameLst>
                                      </p:cBhvr>
                                      <p:to>
                                        <p:strVal val="visible"/>
                                      </p:to>
                                    </p:set>
                                    <p:animEffect transition="in" filter="randombar(horizontal)">
                                      <p:cBhvr>
                                        <p:cTn id="66" dur="500"/>
                                        <p:tgtEl>
                                          <p:spTgt spid="27"/>
                                        </p:tgtEl>
                                      </p:cBhvr>
                                    </p:animEffect>
                                  </p:childTnLst>
                                </p:cTn>
                              </p:par>
                            </p:childTnLst>
                          </p:cTn>
                        </p:par>
                        <p:par>
                          <p:cTn id="67" fill="hold">
                            <p:stCondLst>
                              <p:cond delay="3250"/>
                            </p:stCondLst>
                            <p:childTnLst>
                              <p:par>
                                <p:cTn id="68" presetID="22" presetClass="entr" presetSubtype="8"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1000"/>
                                        <p:tgtEl>
                                          <p:spTgt spid="28"/>
                                        </p:tgtEl>
                                      </p:cBhvr>
                                    </p:animEffect>
                                  </p:childTnLst>
                                </p:cTn>
                              </p:par>
                            </p:childTnLst>
                          </p:cTn>
                        </p:par>
                        <p:par>
                          <p:cTn id="71" fill="hold">
                            <p:stCondLst>
                              <p:cond delay="42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1000"/>
                                        <p:tgtEl>
                                          <p:spTgt spid="29"/>
                                        </p:tgtEl>
                                      </p:cBhvr>
                                    </p:animEffect>
                                  </p:childTnLst>
                                </p:cTn>
                              </p:par>
                            </p:childTnLst>
                          </p:cTn>
                        </p:par>
                        <p:par>
                          <p:cTn id="75" fill="hold">
                            <p:stCondLst>
                              <p:cond delay="5250"/>
                            </p:stCondLst>
                            <p:childTnLst>
                              <p:par>
                                <p:cTn id="76" presetID="22" presetClass="entr" presetSubtype="8"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1000"/>
                                        <p:tgtEl>
                                          <p:spTgt spid="31"/>
                                        </p:tgtEl>
                                      </p:cBhvr>
                                    </p:animEffect>
                                  </p:childTnLst>
                                </p:cTn>
                              </p:par>
                            </p:childTnLst>
                          </p:cTn>
                        </p:par>
                        <p:par>
                          <p:cTn id="79" fill="hold">
                            <p:stCondLst>
                              <p:cond delay="6250"/>
                            </p:stCondLst>
                            <p:childTnLst>
                              <p:par>
                                <p:cTn id="80" presetID="22" presetClass="entr" presetSubtype="8"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1000"/>
                                        <p:tgtEl>
                                          <p:spTgt spid="32"/>
                                        </p:tgtEl>
                                      </p:cBhvr>
                                    </p:animEffect>
                                  </p:childTnLst>
                                </p:cTn>
                              </p:par>
                            </p:childTnLst>
                          </p:cTn>
                        </p:par>
                        <p:par>
                          <p:cTn id="83" fill="hold">
                            <p:stCondLst>
                              <p:cond delay="7250"/>
                            </p:stCondLst>
                            <p:childTnLst>
                              <p:par>
                                <p:cTn id="84" presetID="42" presetClass="entr" presetSubtype="0" fill="hold"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anim calcmode="lin" valueType="num">
                                      <p:cBhvr>
                                        <p:cTn id="87" dur="1000" fill="hold"/>
                                        <p:tgtEl>
                                          <p:spTgt spid="33"/>
                                        </p:tgtEl>
                                        <p:attrNameLst>
                                          <p:attrName>ppt_x</p:attrName>
                                        </p:attrNameLst>
                                      </p:cBhvr>
                                      <p:tavLst>
                                        <p:tav tm="0">
                                          <p:val>
                                            <p:strVal val="#ppt_x"/>
                                          </p:val>
                                        </p:tav>
                                        <p:tav tm="100000">
                                          <p:val>
                                            <p:strVal val="#ppt_x"/>
                                          </p:val>
                                        </p:tav>
                                      </p:tavLst>
                                    </p:anim>
                                    <p:anim calcmode="lin" valueType="num">
                                      <p:cBhvr>
                                        <p:cTn id="8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4" grpId="0" bldLvl="0" animBg="1"/>
      <p:bldP spid="14" grpId="1" bldLvl="0" animBg="1"/>
      <p:bldP spid="16" grpId="0" bldLvl="0" animBg="1"/>
      <p:bldP spid="16" grpId="1" bldLvl="0" animBg="1"/>
      <p:bldP spid="20" grpId="0" bldLvl="0" animBg="1"/>
      <p:bldP spid="20" grpId="1" bldLvl="0" animBg="1"/>
      <p:bldP spid="22" grpId="0" bldLvl="0" animBg="1"/>
      <p:bldP spid="22" grpId="1" bldLvl="0" animBg="1"/>
      <p:bldP spid="23" grpId="0" bldLvl="0" animBg="1"/>
      <p:bldP spid="25" grpId="0" bldLvl="0" animBg="1"/>
      <p:bldP spid="26" grpId="0" bldLvl="0" animBg="1"/>
      <p:bldP spid="27" grpId="0" bldLvl="0" animBg="1"/>
      <p:bldP spid="28" grpId="0" bldLvl="0" animBg="1"/>
      <p:bldP spid="29" grpId="0" bldLvl="0" animBg="1"/>
      <p:bldP spid="31" grpId="0" bldLvl="0" animBg="1"/>
      <p:bldP spid="3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模型组网</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11</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161938" y="1399323"/>
            <a:ext cx="8982062" cy="3308060"/>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508816" y="718811"/>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生成器的搭建测试</a:t>
            </a:r>
          </a:p>
        </p:txBody>
      </p:sp>
      <p:sp>
        <p:nvSpPr>
          <p:cNvPr id="34" name="Rectangle 2"/>
          <p:cNvSpPr/>
          <p:nvPr/>
        </p:nvSpPr>
        <p:spPr>
          <a:xfrm>
            <a:off x="160232" y="1804328"/>
            <a:ext cx="4411768" cy="2495614"/>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6" name="矩形 47"/>
          <p:cNvSpPr>
            <a:spLocks noChangeArrowheads="1"/>
          </p:cNvSpPr>
          <p:nvPr/>
        </p:nvSpPr>
        <p:spPr bwMode="auto">
          <a:xfrm>
            <a:off x="4651904" y="1465950"/>
            <a:ext cx="4030575" cy="30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600" dirty="0">
                <a:solidFill>
                  <a:schemeClr val="bg1">
                    <a:lumMod val="50000"/>
                  </a:schemeClr>
                </a:solidFill>
              </a:rPr>
              <a:t>1.</a:t>
            </a:r>
            <a:r>
              <a:rPr lang="zh-CN" altLang="en-US" sz="1600" dirty="0">
                <a:solidFill>
                  <a:schemeClr val="bg1">
                    <a:lumMod val="50000"/>
                  </a:schemeClr>
                </a:solidFill>
              </a:rPr>
              <a:t>生成器的搭建</a:t>
            </a:r>
          </a:p>
          <a:p>
            <a:pPr>
              <a:buNone/>
            </a:pPr>
            <a:r>
              <a:rPr lang="zh-CN" altLang="en-US" sz="1600" dirty="0">
                <a:solidFill>
                  <a:schemeClr val="bg1">
                    <a:lumMod val="50000"/>
                  </a:schemeClr>
                </a:solidFill>
              </a:rPr>
              <a:t>生成器</a:t>
            </a:r>
            <a:r>
              <a:rPr lang="en" altLang="zh-CN" sz="1600" dirty="0">
                <a:solidFill>
                  <a:schemeClr val="bg1">
                    <a:lumMod val="50000"/>
                  </a:schemeClr>
                </a:solidFill>
              </a:rPr>
              <a:t>G</a:t>
            </a:r>
            <a:r>
              <a:rPr lang="zh-CN" altLang="en-US" sz="1600" dirty="0">
                <a:solidFill>
                  <a:schemeClr val="bg1">
                    <a:lumMod val="50000"/>
                  </a:schemeClr>
                </a:solidFill>
              </a:rPr>
              <a:t>的结构采用的是</a:t>
            </a:r>
            <a:r>
              <a:rPr lang="en" altLang="zh-CN" sz="1600" b="1" dirty="0">
                <a:solidFill>
                  <a:schemeClr val="accent6">
                    <a:lumMod val="50000"/>
                  </a:schemeClr>
                </a:solidFill>
              </a:rPr>
              <a:t>U-Ne</a:t>
            </a:r>
            <a:r>
              <a:rPr lang="en" altLang="zh-CN" sz="1600" dirty="0">
                <a:solidFill>
                  <a:schemeClr val="accent6">
                    <a:lumMod val="50000"/>
                  </a:schemeClr>
                </a:solidFill>
              </a:rPr>
              <a:t>t</a:t>
            </a:r>
            <a:r>
              <a:rPr lang="zh-CN" altLang="en" sz="1600" dirty="0">
                <a:solidFill>
                  <a:schemeClr val="bg1">
                    <a:lumMod val="50000"/>
                  </a:schemeClr>
                </a:solidFill>
              </a:rPr>
              <a:t>。</a:t>
            </a:r>
            <a:r>
              <a:rPr lang="zh-CN" altLang="en-US" sz="1600" dirty="0">
                <a:solidFill>
                  <a:schemeClr val="bg1">
                    <a:lumMod val="50000"/>
                  </a:schemeClr>
                </a:solidFill>
              </a:rPr>
              <a:t>在车道线检测任务中，需要从一个图像到另一个图像，输入输出虽然在表面细节不同，但是</a:t>
            </a:r>
            <a:r>
              <a:rPr lang="zh-CN" altLang="en-US" sz="1600" dirty="0">
                <a:solidFill>
                  <a:schemeClr val="accent6">
                    <a:lumMod val="50000"/>
                  </a:schemeClr>
                </a:solidFill>
              </a:rPr>
              <a:t>底层大致的结构是相同</a:t>
            </a:r>
            <a:r>
              <a:rPr lang="zh-CN" altLang="en-US" sz="1600" dirty="0">
                <a:solidFill>
                  <a:schemeClr val="bg1">
                    <a:lumMod val="50000"/>
                  </a:schemeClr>
                </a:solidFill>
              </a:rPr>
              <a:t>的，所以输入与输出需要粗略的对齐。对于图像的任务而言，需要输入输出之间除了共享高层语义信息之外，还需要能够</a:t>
            </a:r>
            <a:r>
              <a:rPr lang="zh-CN" altLang="en-US" sz="1600" dirty="0">
                <a:solidFill>
                  <a:schemeClr val="accent6">
                    <a:lumMod val="50000"/>
                  </a:schemeClr>
                </a:solidFill>
              </a:rPr>
              <a:t>共享底层的语义信息</a:t>
            </a:r>
            <a:r>
              <a:rPr lang="zh-CN" altLang="en-US" sz="1600" dirty="0">
                <a:solidFill>
                  <a:schemeClr val="bg1">
                    <a:lumMod val="50000"/>
                  </a:schemeClr>
                </a:solidFill>
              </a:rPr>
              <a:t>。这样，</a:t>
            </a:r>
            <a:r>
              <a:rPr lang="en" altLang="zh-CN" sz="1600" dirty="0">
                <a:solidFill>
                  <a:schemeClr val="bg1">
                    <a:lumMod val="50000"/>
                  </a:schemeClr>
                </a:solidFill>
              </a:rPr>
              <a:t>U-Net</a:t>
            </a:r>
            <a:r>
              <a:rPr lang="zh-CN" altLang="en-US" sz="1600" dirty="0">
                <a:solidFill>
                  <a:schemeClr val="bg1">
                    <a:lumMod val="50000"/>
                  </a:schemeClr>
                </a:solidFill>
              </a:rPr>
              <a:t>就可以被运用起来。特别的，为了更好的传递信息，</a:t>
            </a:r>
            <a:r>
              <a:rPr lang="en" altLang="zh-CN" sz="1600" dirty="0">
                <a:solidFill>
                  <a:schemeClr val="bg1">
                    <a:lumMod val="50000"/>
                  </a:schemeClr>
                </a:solidFill>
              </a:rPr>
              <a:t>Pix2Pix</a:t>
            </a:r>
            <a:r>
              <a:rPr lang="zh-CN" altLang="en-US" sz="1600" dirty="0">
                <a:solidFill>
                  <a:schemeClr val="bg1">
                    <a:lumMod val="50000"/>
                  </a:schemeClr>
                </a:solidFill>
              </a:rPr>
              <a:t>的作者加了跳连</a:t>
            </a:r>
            <a:r>
              <a:rPr lang="en-US" altLang="zh-CN" sz="1600" dirty="0">
                <a:solidFill>
                  <a:schemeClr val="bg1">
                    <a:lumMod val="50000"/>
                  </a:schemeClr>
                </a:solidFill>
              </a:rPr>
              <a:t>, </a:t>
            </a:r>
            <a:r>
              <a:rPr lang="zh-CN" altLang="en-US" sz="1600" dirty="0">
                <a:solidFill>
                  <a:schemeClr val="bg1">
                    <a:lumMod val="50000"/>
                  </a:schemeClr>
                </a:solidFill>
              </a:rPr>
              <a:t>直接从</a:t>
            </a:r>
            <a:r>
              <a:rPr lang="en" altLang="zh-CN" sz="1600" dirty="0" err="1">
                <a:solidFill>
                  <a:schemeClr val="bg1">
                    <a:lumMod val="50000"/>
                  </a:schemeClr>
                </a:solidFill>
              </a:rPr>
              <a:t>i</a:t>
            </a:r>
            <a:r>
              <a:rPr lang="zh-CN" altLang="en-US" sz="1600" dirty="0">
                <a:solidFill>
                  <a:schemeClr val="bg1">
                    <a:lumMod val="50000"/>
                  </a:schemeClr>
                </a:solidFill>
              </a:rPr>
              <a:t>层传输到</a:t>
            </a:r>
            <a:r>
              <a:rPr lang="en" altLang="zh-CN" sz="1600" dirty="0">
                <a:solidFill>
                  <a:schemeClr val="bg1">
                    <a:lumMod val="50000"/>
                  </a:schemeClr>
                </a:solidFill>
              </a:rPr>
              <a:t>n-</a:t>
            </a:r>
            <a:r>
              <a:rPr lang="en" altLang="zh-CN" sz="1600" dirty="0" err="1">
                <a:solidFill>
                  <a:schemeClr val="bg1">
                    <a:lumMod val="50000"/>
                  </a:schemeClr>
                </a:solidFill>
              </a:rPr>
              <a:t>i</a:t>
            </a:r>
            <a:r>
              <a:rPr lang="zh-CN" altLang="en-US" sz="1600" dirty="0">
                <a:solidFill>
                  <a:schemeClr val="bg1">
                    <a:lumMod val="50000"/>
                  </a:schemeClr>
                </a:solidFill>
              </a:rPr>
              <a:t>层，</a:t>
            </a:r>
            <a:r>
              <a:rPr lang="en" altLang="zh-CN" sz="1600" dirty="0">
                <a:solidFill>
                  <a:schemeClr val="bg1">
                    <a:lumMod val="50000"/>
                  </a:schemeClr>
                </a:solidFill>
              </a:rPr>
              <a:t>n</a:t>
            </a:r>
            <a:r>
              <a:rPr lang="zh-CN" altLang="en-US" sz="1600" dirty="0">
                <a:solidFill>
                  <a:schemeClr val="bg1">
                    <a:lumMod val="50000"/>
                  </a:schemeClr>
                </a:solidFill>
              </a:rPr>
              <a:t>是总得网络层数，</a:t>
            </a:r>
            <a:r>
              <a:rPr lang="en" altLang="zh-CN" sz="1600" dirty="0" err="1">
                <a:solidFill>
                  <a:schemeClr val="bg1">
                    <a:lumMod val="50000"/>
                  </a:schemeClr>
                </a:solidFill>
              </a:rPr>
              <a:t>i</a:t>
            </a:r>
            <a:r>
              <a:rPr lang="zh-CN" altLang="en-US" sz="1600" dirty="0">
                <a:solidFill>
                  <a:schemeClr val="bg1">
                    <a:lumMod val="50000"/>
                  </a:schemeClr>
                </a:solidFill>
              </a:rPr>
              <a:t>是与</a:t>
            </a:r>
            <a:r>
              <a:rPr lang="en" altLang="zh-CN" sz="1600" dirty="0">
                <a:solidFill>
                  <a:schemeClr val="bg1">
                    <a:lumMod val="50000"/>
                  </a:schemeClr>
                </a:solidFill>
              </a:rPr>
              <a:t>n-</a:t>
            </a:r>
            <a:r>
              <a:rPr lang="en" altLang="zh-CN" sz="1600" dirty="0" err="1">
                <a:solidFill>
                  <a:schemeClr val="bg1">
                    <a:lumMod val="50000"/>
                  </a:schemeClr>
                </a:solidFill>
              </a:rPr>
              <a:t>i</a:t>
            </a:r>
            <a:r>
              <a:rPr lang="zh-CN" altLang="en-US" sz="1600" dirty="0">
                <a:solidFill>
                  <a:schemeClr val="bg1">
                    <a:lumMod val="50000"/>
                  </a:schemeClr>
                </a:solidFill>
              </a:rPr>
              <a:t>层之间有相应的通道。</a:t>
            </a:r>
          </a:p>
        </p:txBody>
      </p:sp>
      <p:sp>
        <p:nvSpPr>
          <p:cNvPr id="37" name="弧形 36"/>
          <p:cNvSpPr/>
          <p:nvPr/>
        </p:nvSpPr>
        <p:spPr>
          <a:xfrm>
            <a:off x="3275856" y="654586"/>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602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right)">
                                      <p:cBhvr>
                                        <p:cTn id="36" dur="500"/>
                                        <p:tgtEl>
                                          <p:spTgt spid="36"/>
                                        </p:tgtEl>
                                      </p:cBhvr>
                                    </p:animEffect>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000"/>
                                        <p:tgtEl>
                                          <p:spTgt spid="62"/>
                                        </p:tgtEl>
                                      </p:cBhvr>
                                    </p:animEffect>
                                    <p:anim calcmode="lin" valueType="num">
                                      <p:cBhvr>
                                        <p:cTn id="41" dur="1000" fill="hold"/>
                                        <p:tgtEl>
                                          <p:spTgt spid="62"/>
                                        </p:tgtEl>
                                        <p:attrNameLst>
                                          <p:attrName>ppt_x</p:attrName>
                                        </p:attrNameLst>
                                      </p:cBhvr>
                                      <p:tavLst>
                                        <p:tav tm="0">
                                          <p:val>
                                            <p:strVal val="#ppt_x"/>
                                          </p:val>
                                        </p:tav>
                                        <p:tav tm="100000">
                                          <p:val>
                                            <p:strVal val="#ppt_x"/>
                                          </p:val>
                                        </p:tav>
                                      </p:tavLst>
                                    </p:anim>
                                    <p:anim calcmode="lin" valueType="num">
                                      <p:cBhvr>
                                        <p:cTn id="4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6" grpId="0"/>
      <p:bldP spid="37" grpId="0" bldLvl="0" animBg="1"/>
      <p:bldP spid="4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模型组网</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18</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161938" y="1399323"/>
            <a:ext cx="8982062" cy="3308060"/>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508816" y="718811"/>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判别器的搭建测试</a:t>
            </a:r>
          </a:p>
        </p:txBody>
      </p:sp>
      <p:sp>
        <p:nvSpPr>
          <p:cNvPr id="34" name="Rectangle 2"/>
          <p:cNvSpPr/>
          <p:nvPr/>
        </p:nvSpPr>
        <p:spPr>
          <a:xfrm>
            <a:off x="160232" y="1804328"/>
            <a:ext cx="4411768" cy="2495614"/>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6" name="矩形 47"/>
          <p:cNvSpPr>
            <a:spLocks noChangeArrowheads="1"/>
          </p:cNvSpPr>
          <p:nvPr/>
        </p:nvSpPr>
        <p:spPr bwMode="auto">
          <a:xfrm>
            <a:off x="4675475" y="2020326"/>
            <a:ext cx="4030575" cy="206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a:solidFill>
                  <a:schemeClr val="bg1">
                    <a:lumMod val="50000"/>
                  </a:schemeClr>
                </a:solidFill>
              </a:rPr>
              <a:t>2.</a:t>
            </a:r>
            <a:r>
              <a:rPr lang="zh-CN" altLang="en-US" sz="1800" dirty="0">
                <a:solidFill>
                  <a:schemeClr val="bg1">
                    <a:lumMod val="50000"/>
                  </a:schemeClr>
                </a:solidFill>
              </a:rPr>
              <a:t>判别器的搭建</a:t>
            </a:r>
          </a:p>
          <a:p>
            <a:pPr>
              <a:buNone/>
            </a:pPr>
            <a:r>
              <a:rPr lang="zh-CN" altLang="en-US" sz="1800" dirty="0">
                <a:solidFill>
                  <a:schemeClr val="bg1">
                    <a:lumMod val="50000"/>
                  </a:schemeClr>
                </a:solidFill>
              </a:rPr>
              <a:t>在</a:t>
            </a:r>
            <a:r>
              <a:rPr lang="en" altLang="zh-CN" sz="1800" dirty="0">
                <a:solidFill>
                  <a:schemeClr val="bg1">
                    <a:lumMod val="50000"/>
                  </a:schemeClr>
                </a:solidFill>
              </a:rPr>
              <a:t>Pix2Pix</a:t>
            </a:r>
            <a:r>
              <a:rPr lang="zh-CN" altLang="en-US" sz="1800" dirty="0">
                <a:solidFill>
                  <a:schemeClr val="bg1">
                    <a:lumMod val="50000"/>
                  </a:schemeClr>
                </a:solidFill>
              </a:rPr>
              <a:t>中，判别器输入两张图像，一张是输入给生成器</a:t>
            </a:r>
            <a:r>
              <a:rPr lang="en" altLang="zh-CN" sz="1800" dirty="0">
                <a:solidFill>
                  <a:schemeClr val="bg1">
                    <a:lumMod val="50000"/>
                  </a:schemeClr>
                </a:solidFill>
              </a:rPr>
              <a:t>G</a:t>
            </a:r>
            <a:r>
              <a:rPr lang="zh-CN" altLang="en-US" sz="1800" dirty="0">
                <a:solidFill>
                  <a:schemeClr val="bg1">
                    <a:lumMod val="50000"/>
                  </a:schemeClr>
                </a:solidFill>
              </a:rPr>
              <a:t>的图像，另一张是生成器</a:t>
            </a:r>
            <a:r>
              <a:rPr lang="en" altLang="zh-CN" sz="1800" dirty="0">
                <a:solidFill>
                  <a:schemeClr val="bg1">
                    <a:lumMod val="50000"/>
                  </a:schemeClr>
                </a:solidFill>
              </a:rPr>
              <a:t>G</a:t>
            </a:r>
            <a:r>
              <a:rPr lang="zh-CN" altLang="en-US" sz="1800" dirty="0">
                <a:solidFill>
                  <a:schemeClr val="bg1">
                    <a:lumMod val="50000"/>
                  </a:schemeClr>
                </a:solidFill>
              </a:rPr>
              <a:t>的输出的图像。也就是说，对于判别器而言，只有高质量的输出图像是不能骗过判别器的，有两张图像的对应关系能使判别器更好地工作。</a:t>
            </a:r>
          </a:p>
        </p:txBody>
      </p:sp>
      <p:sp>
        <p:nvSpPr>
          <p:cNvPr id="37" name="弧形 36"/>
          <p:cNvSpPr/>
          <p:nvPr/>
        </p:nvSpPr>
        <p:spPr>
          <a:xfrm>
            <a:off x="3275856" y="654586"/>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22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right)">
                                      <p:cBhvr>
                                        <p:cTn id="36" dur="500"/>
                                        <p:tgtEl>
                                          <p:spTgt spid="36"/>
                                        </p:tgtEl>
                                      </p:cBhvr>
                                    </p:animEffect>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000"/>
                                        <p:tgtEl>
                                          <p:spTgt spid="62"/>
                                        </p:tgtEl>
                                      </p:cBhvr>
                                    </p:animEffect>
                                    <p:anim calcmode="lin" valueType="num">
                                      <p:cBhvr>
                                        <p:cTn id="41" dur="1000" fill="hold"/>
                                        <p:tgtEl>
                                          <p:spTgt spid="62"/>
                                        </p:tgtEl>
                                        <p:attrNameLst>
                                          <p:attrName>ppt_x</p:attrName>
                                        </p:attrNameLst>
                                      </p:cBhvr>
                                      <p:tavLst>
                                        <p:tav tm="0">
                                          <p:val>
                                            <p:strVal val="#ppt_x"/>
                                          </p:val>
                                        </p:tav>
                                        <p:tav tm="100000">
                                          <p:val>
                                            <p:strVal val="#ppt_x"/>
                                          </p:val>
                                        </p:tav>
                                      </p:tavLst>
                                    </p:anim>
                                    <p:anim calcmode="lin" valueType="num">
                                      <p:cBhvr>
                                        <p:cTn id="4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6" grpId="0"/>
      <p:bldP spid="37" grpId="0" bldLvl="0" animBg="1"/>
      <p:bldP spid="4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优化模型组网</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19</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6492" y="1399323"/>
            <a:ext cx="8646059" cy="3308060"/>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428912" y="760515"/>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 altLang="zh-CN" sz="1800" b="0" dirty="0">
                <a:solidFill>
                  <a:srgbClr val="414455"/>
                </a:solidFill>
                <a:latin typeface="微软雅黑" panose="020B0503020204020204" pitchFamily="34" charset="-122"/>
                <a:ea typeface="微软雅黑" panose="020B0503020204020204" pitchFamily="34" charset="-122"/>
              </a:rPr>
              <a:t>pix2pix</a:t>
            </a:r>
            <a:r>
              <a:rPr lang="zh-CN" altLang="en-US" sz="1800" b="0" dirty="0">
                <a:solidFill>
                  <a:srgbClr val="414455"/>
                </a:solidFill>
                <a:latin typeface="微软雅黑" panose="020B0503020204020204" pitchFamily="34" charset="-122"/>
                <a:ea typeface="微软雅黑" panose="020B0503020204020204" pitchFamily="34" charset="-122"/>
              </a:rPr>
              <a:t>基于</a:t>
            </a:r>
            <a:r>
              <a:rPr lang="en" altLang="zh-CN" sz="1800" b="0" dirty="0">
                <a:solidFill>
                  <a:srgbClr val="414455"/>
                </a:solidFill>
                <a:latin typeface="微软雅黑" panose="020B0503020204020204" pitchFamily="34" charset="-122"/>
                <a:ea typeface="微软雅黑" panose="020B0503020204020204" pitchFamily="34" charset="-122"/>
              </a:rPr>
              <a:t>GAN</a:t>
            </a:r>
            <a:r>
              <a:rPr lang="zh-CN" altLang="en-US" sz="1800" b="0" dirty="0">
                <a:solidFill>
                  <a:srgbClr val="414455"/>
                </a:solidFill>
                <a:latin typeface="微软雅黑" panose="020B0503020204020204" pitchFamily="34" charset="-122"/>
                <a:ea typeface="微软雅黑" panose="020B0503020204020204" pitchFamily="34" charset="-122"/>
              </a:rPr>
              <a:t>实现图像翻译</a:t>
            </a:r>
          </a:p>
        </p:txBody>
      </p:sp>
      <p:sp>
        <p:nvSpPr>
          <p:cNvPr id="34" name="Rectangle 2"/>
          <p:cNvSpPr/>
          <p:nvPr/>
        </p:nvSpPr>
        <p:spPr>
          <a:xfrm>
            <a:off x="4150995" y="1711211"/>
            <a:ext cx="4463580" cy="2671774"/>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6" name="矩形 47"/>
          <p:cNvSpPr>
            <a:spLocks noChangeArrowheads="1"/>
          </p:cNvSpPr>
          <p:nvPr/>
        </p:nvSpPr>
        <p:spPr bwMode="auto">
          <a:xfrm>
            <a:off x="82445" y="1529326"/>
            <a:ext cx="4030575" cy="304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buNone/>
            </a:pPr>
            <a:r>
              <a:rPr lang="en-US" altLang="zh-CN" sz="1600" dirty="0">
                <a:solidFill>
                  <a:schemeClr val="bg1">
                    <a:lumMod val="50000"/>
                  </a:schemeClr>
                </a:solidFill>
              </a:rPr>
              <a:t>       </a:t>
            </a:r>
            <a:r>
              <a:rPr lang="zh-CN" altLang="en-US" sz="1600" dirty="0">
                <a:solidFill>
                  <a:schemeClr val="bg1">
                    <a:lumMod val="50000"/>
                  </a:schemeClr>
                </a:solidFill>
              </a:rPr>
              <a:t>更准地讲是基于</a:t>
            </a:r>
            <a:r>
              <a:rPr lang="en-US" altLang="zh-CN" sz="1600" dirty="0" err="1">
                <a:solidFill>
                  <a:schemeClr val="bg1">
                    <a:lumMod val="50000"/>
                  </a:schemeClr>
                </a:solidFill>
              </a:rPr>
              <a:t>cGAN</a:t>
            </a:r>
            <a:r>
              <a:rPr lang="zh-CN" altLang="en-US" sz="1600" dirty="0">
                <a:solidFill>
                  <a:schemeClr val="bg1">
                    <a:lumMod val="50000"/>
                  </a:schemeClr>
                </a:solidFill>
              </a:rPr>
              <a:t>（</a:t>
            </a:r>
            <a:r>
              <a:rPr lang="en-US" altLang="zh-CN" sz="1600" dirty="0">
                <a:solidFill>
                  <a:schemeClr val="bg1">
                    <a:lumMod val="50000"/>
                  </a:schemeClr>
                </a:solidFill>
              </a:rPr>
              <a:t>conditional GAN</a:t>
            </a:r>
            <a:r>
              <a:rPr lang="zh-CN" altLang="en-US" sz="1600" dirty="0">
                <a:solidFill>
                  <a:schemeClr val="bg1">
                    <a:lumMod val="50000"/>
                  </a:schemeClr>
                </a:solidFill>
              </a:rPr>
              <a:t>，也叫条件</a:t>
            </a:r>
            <a:r>
              <a:rPr lang="en-US" altLang="zh-CN" sz="1600" dirty="0">
                <a:solidFill>
                  <a:schemeClr val="bg1">
                    <a:lumMod val="50000"/>
                  </a:schemeClr>
                </a:solidFill>
              </a:rPr>
              <a:t>GAN</a:t>
            </a:r>
            <a:r>
              <a:rPr lang="zh-CN" altLang="en-US" sz="1600" dirty="0">
                <a:solidFill>
                  <a:schemeClr val="bg1">
                    <a:lumMod val="50000"/>
                  </a:schemeClr>
                </a:solidFill>
              </a:rPr>
              <a:t>），因为</a:t>
            </a:r>
            <a:r>
              <a:rPr lang="en-US" altLang="zh-CN" sz="1600" dirty="0" err="1">
                <a:solidFill>
                  <a:schemeClr val="bg1">
                    <a:lumMod val="50000"/>
                  </a:schemeClr>
                </a:solidFill>
              </a:rPr>
              <a:t>cGAN</a:t>
            </a:r>
            <a:r>
              <a:rPr lang="zh-CN" altLang="en-US" sz="1600" dirty="0">
                <a:solidFill>
                  <a:schemeClr val="bg1">
                    <a:lumMod val="50000"/>
                  </a:schemeClr>
                </a:solidFill>
              </a:rPr>
              <a:t>可以通过添加条件信息来指导图像生成，因此在图像翻译中就可以将输入图像作为条件，学习从输入图像到输出图像之间的映射，从而得到指定的输出图像。</a:t>
            </a:r>
            <a:endParaRPr lang="en-US" altLang="zh-CN" sz="1600" dirty="0">
              <a:solidFill>
                <a:schemeClr val="bg1">
                  <a:lumMod val="50000"/>
                </a:schemeClr>
              </a:solidFill>
            </a:endParaRPr>
          </a:p>
          <a:p>
            <a:pPr algn="just">
              <a:lnSpc>
                <a:spcPct val="120000"/>
              </a:lnSpc>
              <a:buNone/>
            </a:pPr>
            <a:r>
              <a:rPr lang="zh-CN" altLang="en-US" sz="1600" dirty="0">
                <a:solidFill>
                  <a:schemeClr val="bg1">
                    <a:lumMod val="50000"/>
                  </a:schemeClr>
                </a:solidFill>
              </a:rPr>
              <a:t>       </a:t>
            </a:r>
            <a:r>
              <a:rPr lang="en" altLang="zh-CN" sz="1600" dirty="0">
                <a:solidFill>
                  <a:schemeClr val="bg1">
                    <a:lumMod val="50000"/>
                  </a:schemeClr>
                </a:solidFill>
              </a:rPr>
              <a:t>Pix2Pix</a:t>
            </a:r>
            <a:r>
              <a:rPr lang="zh-CN" altLang="en" sz="1600" dirty="0">
                <a:solidFill>
                  <a:schemeClr val="bg1">
                    <a:lumMod val="50000"/>
                  </a:schemeClr>
                </a:solidFill>
              </a:rPr>
              <a:t>，</a:t>
            </a:r>
            <a:r>
              <a:rPr lang="zh-CN" altLang="en-US" sz="1600" dirty="0">
                <a:solidFill>
                  <a:schemeClr val="bg1">
                    <a:lumMod val="50000"/>
                  </a:schemeClr>
                </a:solidFill>
              </a:rPr>
              <a:t>通过随机向量</a:t>
            </a:r>
            <a:r>
              <a:rPr lang="en" altLang="zh-CN" sz="1600" dirty="0">
                <a:solidFill>
                  <a:schemeClr val="bg1">
                    <a:lumMod val="50000"/>
                  </a:schemeClr>
                </a:solidFill>
              </a:rPr>
              <a:t>z</a:t>
            </a:r>
            <a:r>
              <a:rPr lang="zh-CN" altLang="en-US" sz="1600" dirty="0">
                <a:solidFill>
                  <a:schemeClr val="bg1">
                    <a:lumMod val="50000"/>
                  </a:schemeClr>
                </a:solidFill>
              </a:rPr>
              <a:t>和图像</a:t>
            </a:r>
            <a:r>
              <a:rPr lang="en" altLang="zh-CN" sz="1600" dirty="0">
                <a:solidFill>
                  <a:schemeClr val="bg1">
                    <a:lumMod val="50000"/>
                  </a:schemeClr>
                </a:solidFill>
              </a:rPr>
              <a:t>x</a:t>
            </a:r>
            <a:r>
              <a:rPr lang="zh-CN" altLang="en-US" sz="1600" dirty="0">
                <a:solidFill>
                  <a:schemeClr val="bg1">
                    <a:lumMod val="50000"/>
                  </a:schemeClr>
                </a:solidFill>
              </a:rPr>
              <a:t>生成需要图像</a:t>
            </a:r>
            <a:r>
              <a:rPr lang="en" altLang="zh-CN" sz="1600" dirty="0">
                <a:solidFill>
                  <a:schemeClr val="bg1">
                    <a:lumMod val="50000"/>
                  </a:schemeClr>
                </a:solidFill>
              </a:rPr>
              <a:t>y</a:t>
            </a:r>
            <a:r>
              <a:rPr lang="zh-CN" altLang="en" sz="1600" dirty="0">
                <a:solidFill>
                  <a:schemeClr val="bg1">
                    <a:lumMod val="50000"/>
                  </a:schemeClr>
                </a:solidFill>
              </a:rPr>
              <a:t>，</a:t>
            </a:r>
            <a:r>
              <a:rPr lang="zh-CN" altLang="en-US" sz="1600" dirty="0">
                <a:solidFill>
                  <a:schemeClr val="bg1">
                    <a:lumMod val="50000"/>
                  </a:schemeClr>
                </a:solidFill>
              </a:rPr>
              <a:t>即</a:t>
            </a:r>
            <a:r>
              <a:rPr lang="en-US" altLang="zh-CN" sz="1600" dirty="0">
                <a:solidFill>
                  <a:schemeClr val="bg1">
                    <a:lumMod val="50000"/>
                  </a:schemeClr>
                </a:solidFill>
              </a:rPr>
              <a:t>{</a:t>
            </a:r>
            <a:r>
              <a:rPr lang="en" altLang="zh-CN" sz="1600" dirty="0" err="1">
                <a:solidFill>
                  <a:schemeClr val="bg1">
                    <a:lumMod val="50000"/>
                  </a:schemeClr>
                </a:solidFill>
              </a:rPr>
              <a:t>z,x</a:t>
            </a:r>
            <a:r>
              <a:rPr lang="en" altLang="zh-CN" sz="1600" dirty="0">
                <a:solidFill>
                  <a:schemeClr val="bg1">
                    <a:lumMod val="50000"/>
                  </a:schemeClr>
                </a:solidFill>
              </a:rPr>
              <a:t>} -&gt; y</a:t>
            </a:r>
            <a:r>
              <a:rPr lang="zh-CN" altLang="en-US" sz="1600" dirty="0">
                <a:solidFill>
                  <a:schemeClr val="bg1">
                    <a:lumMod val="50000"/>
                  </a:schemeClr>
                </a:solidFill>
              </a:rPr>
              <a:t>生成器</a:t>
            </a:r>
            <a:r>
              <a:rPr lang="en" altLang="zh-CN" sz="1600" dirty="0">
                <a:solidFill>
                  <a:schemeClr val="bg1">
                    <a:lumMod val="50000"/>
                  </a:schemeClr>
                </a:solidFill>
              </a:rPr>
              <a:t>G</a:t>
            </a:r>
            <a:r>
              <a:rPr lang="zh-CN" altLang="en-US" sz="1600" dirty="0">
                <a:solidFill>
                  <a:schemeClr val="bg1">
                    <a:lumMod val="50000"/>
                  </a:schemeClr>
                </a:solidFill>
              </a:rPr>
              <a:t>用于生成尽可能愚弄判别器</a:t>
            </a:r>
            <a:r>
              <a:rPr lang="en" altLang="zh-CN" sz="1600" dirty="0">
                <a:solidFill>
                  <a:schemeClr val="bg1">
                    <a:lumMod val="50000"/>
                  </a:schemeClr>
                </a:solidFill>
              </a:rPr>
              <a:t>D</a:t>
            </a:r>
            <a:r>
              <a:rPr lang="zh-CN" altLang="en-US" sz="1600" dirty="0">
                <a:solidFill>
                  <a:schemeClr val="bg1">
                    <a:lumMod val="50000"/>
                  </a:schemeClr>
                </a:solidFill>
              </a:rPr>
              <a:t>的图像，判别器</a:t>
            </a:r>
            <a:r>
              <a:rPr lang="en" altLang="zh-CN" sz="1600" dirty="0">
                <a:solidFill>
                  <a:schemeClr val="bg1">
                    <a:lumMod val="50000"/>
                  </a:schemeClr>
                </a:solidFill>
              </a:rPr>
              <a:t>D</a:t>
            </a:r>
            <a:r>
              <a:rPr lang="zh-CN" altLang="en-US" sz="1600" dirty="0">
                <a:solidFill>
                  <a:schemeClr val="bg1">
                    <a:lumMod val="50000"/>
                  </a:schemeClr>
                </a:solidFill>
              </a:rPr>
              <a:t>尽可能分辨出生成器</a:t>
            </a:r>
            <a:r>
              <a:rPr lang="en" altLang="zh-CN" sz="1600" dirty="0">
                <a:solidFill>
                  <a:schemeClr val="bg1">
                    <a:lumMod val="50000"/>
                  </a:schemeClr>
                </a:solidFill>
              </a:rPr>
              <a:t>G</a:t>
            </a:r>
            <a:r>
              <a:rPr lang="zh-CN" altLang="en-US" sz="1600" dirty="0">
                <a:solidFill>
                  <a:schemeClr val="bg1">
                    <a:lumMod val="50000"/>
                  </a:schemeClr>
                </a:solidFill>
              </a:rPr>
              <a:t>生成的假图以及真实图像。</a:t>
            </a:r>
            <a:endParaRPr lang="zh-CN" altLang="en-US" sz="1600" dirty="0">
              <a:solidFill>
                <a:schemeClr val="bg1">
                  <a:lumMod val="50000"/>
                </a:schemeClr>
              </a:solidFill>
              <a:sym typeface="微软雅黑" panose="020B0503020204020204" pitchFamily="34" charset="-122"/>
            </a:endParaRPr>
          </a:p>
        </p:txBody>
      </p:sp>
      <p:sp>
        <p:nvSpPr>
          <p:cNvPr id="37" name="弧形 36"/>
          <p:cNvSpPr/>
          <p:nvPr/>
        </p:nvSpPr>
        <p:spPr>
          <a:xfrm>
            <a:off x="2555776" y="721455"/>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134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right)">
                                      <p:cBhvr>
                                        <p:cTn id="36" dur="500"/>
                                        <p:tgtEl>
                                          <p:spTgt spid="36"/>
                                        </p:tgtEl>
                                      </p:cBhvr>
                                    </p:animEffect>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1000"/>
                                        <p:tgtEl>
                                          <p:spTgt spid="62"/>
                                        </p:tgtEl>
                                      </p:cBhvr>
                                    </p:animEffect>
                                    <p:anim calcmode="lin" valueType="num">
                                      <p:cBhvr>
                                        <p:cTn id="41" dur="1000" fill="hold"/>
                                        <p:tgtEl>
                                          <p:spTgt spid="62"/>
                                        </p:tgtEl>
                                        <p:attrNameLst>
                                          <p:attrName>ppt_x</p:attrName>
                                        </p:attrNameLst>
                                      </p:cBhvr>
                                      <p:tavLst>
                                        <p:tav tm="0">
                                          <p:val>
                                            <p:strVal val="#ppt_x"/>
                                          </p:val>
                                        </p:tav>
                                        <p:tav tm="100000">
                                          <p:val>
                                            <p:strVal val="#ppt_x"/>
                                          </p:val>
                                        </p:tav>
                                      </p:tavLst>
                                    </p:anim>
                                    <p:anim calcmode="lin" valueType="num">
                                      <p:cBhvr>
                                        <p:cTn id="4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6" grpId="0"/>
      <p:bldP spid="37" grpId="0" bldLvl="0" animBg="1"/>
      <p:bldP spid="4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5"/>
          <p:cNvSpPr/>
          <p:nvPr/>
        </p:nvSpPr>
        <p:spPr bwMode="auto">
          <a:xfrm rot="3564117">
            <a:off x="3705581" y="-820187"/>
            <a:ext cx="1701563" cy="153415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28" name="TextBox 7"/>
          <p:cNvSpPr>
            <a:spLocks noChangeArrowheads="1"/>
          </p:cNvSpPr>
          <p:nvPr/>
        </p:nvSpPr>
        <p:spPr bwMode="auto">
          <a:xfrm>
            <a:off x="4121278" y="60279"/>
            <a:ext cx="882657"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00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rPr>
              <a:t>目 录</a:t>
            </a:r>
          </a:p>
        </p:txBody>
      </p:sp>
      <p:sp>
        <p:nvSpPr>
          <p:cNvPr id="79" name="Freeform 5"/>
          <p:cNvSpPr/>
          <p:nvPr/>
        </p:nvSpPr>
        <p:spPr bwMode="auto">
          <a:xfrm rot="3564117">
            <a:off x="3782655" y="-750695"/>
            <a:ext cx="1547413" cy="139516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sp>
        <p:nvSpPr>
          <p:cNvPr id="80" name="TextBox 79"/>
          <p:cNvSpPr txBox="1"/>
          <p:nvPr/>
        </p:nvSpPr>
        <p:spPr>
          <a:xfrm>
            <a:off x="4140064" y="744747"/>
            <a:ext cx="645160" cy="228600"/>
          </a:xfrm>
          <a:prstGeom prst="rect">
            <a:avLst/>
          </a:prstGeom>
          <a:noFill/>
        </p:spPr>
        <p:txBody>
          <a:bodyPr wrap="none" rtlCol="0">
            <a:spAutoFit/>
          </a:bodyPr>
          <a:lstStyle/>
          <a:p>
            <a:r>
              <a:rPr lang="en-US" altLang="zh-CN" sz="900" b="1" dirty="0">
                <a:solidFill>
                  <a:srgbClr val="414455"/>
                </a:solidFill>
                <a:latin typeface="方正兰亭黑简体" panose="02000000000000000000" pitchFamily="2" charset="-122"/>
                <a:ea typeface="方正兰亭黑简体" panose="02000000000000000000" pitchFamily="2" charset="-122"/>
              </a:rPr>
              <a:t>CONTENTS</a:t>
            </a:r>
            <a:endParaRPr lang="zh-CN" altLang="en-US" sz="900" b="1" dirty="0">
              <a:solidFill>
                <a:srgbClr val="414455"/>
              </a:solidFill>
              <a:latin typeface="方正兰亭黑简体" panose="02000000000000000000" pitchFamily="2" charset="-122"/>
              <a:ea typeface="方正兰亭黑简体" panose="02000000000000000000" pitchFamily="2" charset="-122"/>
            </a:endParaRPr>
          </a:p>
        </p:txBody>
      </p:sp>
      <p:grpSp>
        <p:nvGrpSpPr>
          <p:cNvPr id="81" name="组合 80"/>
          <p:cNvGrpSpPr/>
          <p:nvPr/>
        </p:nvGrpSpPr>
        <p:grpSpPr>
          <a:xfrm>
            <a:off x="1341347" y="2018160"/>
            <a:ext cx="896234" cy="808057"/>
            <a:chOff x="3720691" y="2824413"/>
            <a:chExt cx="1341120" cy="1209172"/>
          </a:xfrm>
        </p:grpSpPr>
        <p:sp>
          <p:nvSpPr>
            <p:cNvPr id="8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84" name="Freeform 5"/>
          <p:cNvSpPr/>
          <p:nvPr/>
        </p:nvSpPr>
        <p:spPr bwMode="auto">
          <a:xfrm rot="1855731">
            <a:off x="1402719" y="2073492"/>
            <a:ext cx="773492" cy="6973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85" name="组合 84"/>
          <p:cNvGrpSpPr/>
          <p:nvPr/>
        </p:nvGrpSpPr>
        <p:grpSpPr>
          <a:xfrm>
            <a:off x="2761619" y="2049670"/>
            <a:ext cx="861221" cy="776489"/>
            <a:chOff x="3720691" y="2824413"/>
            <a:chExt cx="1341120" cy="1209172"/>
          </a:xfrm>
        </p:grpSpPr>
        <p:sp>
          <p:nvSpPr>
            <p:cNvPr id="8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88" name="Freeform 5"/>
          <p:cNvSpPr/>
          <p:nvPr/>
        </p:nvSpPr>
        <p:spPr bwMode="auto">
          <a:xfrm rot="1855731">
            <a:off x="2820593" y="2102841"/>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89" name="组合 88"/>
          <p:cNvGrpSpPr/>
          <p:nvPr/>
        </p:nvGrpSpPr>
        <p:grpSpPr>
          <a:xfrm>
            <a:off x="4146473" y="2049670"/>
            <a:ext cx="861221" cy="776489"/>
            <a:chOff x="3720691" y="2824413"/>
            <a:chExt cx="1341120" cy="1209172"/>
          </a:xfrm>
        </p:grpSpPr>
        <p:sp>
          <p:nvSpPr>
            <p:cNvPr id="9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9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92" name="Freeform 5"/>
          <p:cNvSpPr/>
          <p:nvPr/>
        </p:nvSpPr>
        <p:spPr bwMode="auto">
          <a:xfrm rot="1855731">
            <a:off x="4205447" y="2102841"/>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93" name="组合 92"/>
          <p:cNvGrpSpPr/>
          <p:nvPr/>
        </p:nvGrpSpPr>
        <p:grpSpPr>
          <a:xfrm>
            <a:off x="5496272" y="2049670"/>
            <a:ext cx="861221" cy="776489"/>
            <a:chOff x="3720691" y="2824413"/>
            <a:chExt cx="1341120" cy="1209172"/>
          </a:xfrm>
        </p:grpSpPr>
        <p:sp>
          <p:nvSpPr>
            <p:cNvPr id="9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9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96" name="Freeform 5"/>
          <p:cNvSpPr/>
          <p:nvPr/>
        </p:nvSpPr>
        <p:spPr bwMode="auto">
          <a:xfrm rot="1855731">
            <a:off x="5555246" y="2102841"/>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97" name="组合 96"/>
          <p:cNvGrpSpPr/>
          <p:nvPr/>
        </p:nvGrpSpPr>
        <p:grpSpPr>
          <a:xfrm>
            <a:off x="6846070" y="2092412"/>
            <a:ext cx="861221" cy="776489"/>
            <a:chOff x="3720691" y="2824413"/>
            <a:chExt cx="1341120" cy="1209172"/>
          </a:xfrm>
        </p:grpSpPr>
        <p:sp>
          <p:nvSpPr>
            <p:cNvPr id="9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9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00" name="Freeform 5"/>
          <p:cNvSpPr/>
          <p:nvPr/>
        </p:nvSpPr>
        <p:spPr bwMode="auto">
          <a:xfrm rot="1855731">
            <a:off x="6905044" y="2145583"/>
            <a:ext cx="743274" cy="670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16" name="组合 115"/>
          <p:cNvGrpSpPr/>
          <p:nvPr/>
        </p:nvGrpSpPr>
        <p:grpSpPr>
          <a:xfrm>
            <a:off x="7602782" y="2032281"/>
            <a:ext cx="208734" cy="138347"/>
            <a:chOff x="9482595" y="2565731"/>
            <a:chExt cx="278384" cy="184511"/>
          </a:xfrm>
        </p:grpSpPr>
        <p:sp>
          <p:nvSpPr>
            <p:cNvPr id="117" name="椭圆 116"/>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8" name="椭圆 117"/>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9" name="Freeform 126"/>
          <p:cNvSpPr>
            <a:spLocks noChangeAspect="1" noEditPoints="1"/>
          </p:cNvSpPr>
          <p:nvPr/>
        </p:nvSpPr>
        <p:spPr bwMode="auto">
          <a:xfrm>
            <a:off x="1639935" y="2256891"/>
            <a:ext cx="293926" cy="36779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0" name="Freeform 261"/>
          <p:cNvSpPr/>
          <p:nvPr/>
        </p:nvSpPr>
        <p:spPr bwMode="auto">
          <a:xfrm>
            <a:off x="2989671" y="2270057"/>
            <a:ext cx="389353" cy="389353"/>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grpSp>
        <p:nvGrpSpPr>
          <p:cNvPr id="41" name="组合 40"/>
          <p:cNvGrpSpPr>
            <a:grpSpLocks noChangeAspect="1"/>
          </p:cNvGrpSpPr>
          <p:nvPr/>
        </p:nvGrpSpPr>
        <p:grpSpPr>
          <a:xfrm>
            <a:off x="4373991" y="2243555"/>
            <a:ext cx="453151" cy="388719"/>
            <a:chOff x="5084763" y="971548"/>
            <a:chExt cx="323865" cy="277813"/>
          </a:xfrm>
          <a:solidFill>
            <a:srgbClr val="414455"/>
          </a:solidFill>
        </p:grpSpPr>
        <p:sp>
          <p:nvSpPr>
            <p:cNvPr id="42"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43"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sp>
          <p:nvSpPr>
            <p:cNvPr id="4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65000"/>
                    <a:lumOff val="35000"/>
                  </a:schemeClr>
                </a:solidFill>
              </a:endParaRPr>
            </a:p>
          </p:txBody>
        </p:sp>
      </p:grpSp>
      <p:sp>
        <p:nvSpPr>
          <p:cNvPr id="46" name="Freeform 9"/>
          <p:cNvSpPr>
            <a:spLocks noEditPoints="1"/>
          </p:cNvSpPr>
          <p:nvPr/>
        </p:nvSpPr>
        <p:spPr bwMode="auto">
          <a:xfrm rot="19469485">
            <a:off x="5739227" y="2253955"/>
            <a:ext cx="375309" cy="39991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sp>
        <p:nvSpPr>
          <p:cNvPr id="47" name="Freeform 206"/>
          <p:cNvSpPr>
            <a:spLocks noChangeAspect="1" noEditPoints="1"/>
          </p:cNvSpPr>
          <p:nvPr/>
        </p:nvSpPr>
        <p:spPr bwMode="auto">
          <a:xfrm>
            <a:off x="7155327" y="2285828"/>
            <a:ext cx="321462" cy="3885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矩形 43"/>
          <p:cNvSpPr/>
          <p:nvPr/>
        </p:nvSpPr>
        <p:spPr>
          <a:xfrm>
            <a:off x="988989" y="2991983"/>
            <a:ext cx="1521570" cy="853054"/>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研究背景</a:t>
            </a:r>
            <a:endPar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Research Background</a:t>
            </a:r>
            <a:endParaRPr lang="zh-CN"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矩形 47"/>
          <p:cNvSpPr/>
          <p:nvPr/>
        </p:nvSpPr>
        <p:spPr>
          <a:xfrm>
            <a:off x="2603898" y="3056103"/>
            <a:ext cx="1205779" cy="788934"/>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理论基础</a:t>
            </a:r>
          </a:p>
          <a:p>
            <a:pPr algn="ctr">
              <a:defRPr/>
            </a:pP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Theoretical basis</a:t>
            </a:r>
            <a:endParaRPr lang="zh-CN"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矩形 48"/>
          <p:cNvSpPr/>
          <p:nvPr/>
        </p:nvSpPr>
        <p:spPr>
          <a:xfrm>
            <a:off x="3958024" y="3052047"/>
            <a:ext cx="1242648" cy="788934"/>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数据简介</a:t>
            </a:r>
          </a:p>
          <a:p>
            <a:pPr algn="ctr">
              <a:defRPr/>
            </a:pP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 Data</a:t>
            </a:r>
            <a:r>
              <a:rPr lang="zh-CN" altLang="en-US"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 </a:t>
            </a: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introduction</a:t>
            </a:r>
            <a:endParaRPr lang="zh-CN"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矩形 49"/>
          <p:cNvSpPr/>
          <p:nvPr/>
        </p:nvSpPr>
        <p:spPr>
          <a:xfrm>
            <a:off x="5394028" y="3052047"/>
            <a:ext cx="1101585" cy="788934"/>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项目实现</a:t>
            </a:r>
            <a:endPar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implementation</a:t>
            </a:r>
            <a:endParaRPr lang="zh-CN"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矩形 50"/>
          <p:cNvSpPr/>
          <p:nvPr/>
        </p:nvSpPr>
        <p:spPr>
          <a:xfrm>
            <a:off x="6800532" y="3055166"/>
            <a:ext cx="1031051" cy="788934"/>
          </a:xfrm>
          <a:prstGeom prst="rect">
            <a:avLst/>
          </a:prstGeom>
        </p:spPr>
        <p:txBody>
          <a:bodyPr wrap="none">
            <a:spAutoFit/>
          </a:bodyPr>
          <a:lstStyle/>
          <a:p>
            <a:pPr algn="ctr">
              <a:lnSpc>
                <a:spcPct val="130000"/>
              </a:lnSpc>
              <a:spcAft>
                <a:spcPts val="0"/>
              </a:spcAft>
              <a:defRPr/>
            </a:pPr>
            <a:r>
              <a:rPr lang="en-US" altLang="zh-CN" sz="1200"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rPr>
              <a:t>项目总结</a:t>
            </a:r>
            <a:endParaRPr lang="en-US" altLang="zh-CN" sz="1500" b="1" kern="100" dirty="0">
              <a:solidFill>
                <a:srgbClr val="414455"/>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rPr>
              <a:t>The Summary</a:t>
            </a:r>
            <a:endParaRPr lang="zh-CN" altLang="zh-CN" sz="1050" kern="100" dirty="0">
              <a:solidFill>
                <a:srgbClr val="414455"/>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anim calcmode="lin" valueType="num">
                                      <p:cBhvr>
                                        <p:cTn id="13" dur="1000" fill="hold"/>
                                        <p:tgtEl>
                                          <p:spTgt spid="79"/>
                                        </p:tgtEl>
                                        <p:attrNameLst>
                                          <p:attrName>ppt_x</p:attrName>
                                        </p:attrNameLst>
                                      </p:cBhvr>
                                      <p:tavLst>
                                        <p:tav tm="0">
                                          <p:val>
                                            <p:strVal val="#ppt_x"/>
                                          </p:val>
                                        </p:tav>
                                        <p:tav tm="100000">
                                          <p:val>
                                            <p:strVal val="#ppt_x"/>
                                          </p:val>
                                        </p:tav>
                                      </p:tavLst>
                                    </p:anim>
                                    <p:anim calcmode="lin" valueType="num">
                                      <p:cBhvr>
                                        <p:cTn id="14" dur="1000" fill="hold"/>
                                        <p:tgtEl>
                                          <p:spTgt spid="7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2" presetClass="entr" presetSubtype="0" fill="hold" grpId="0" nodeType="afterEffect">
                                  <p:stCondLst>
                                    <p:cond delay="0"/>
                                  </p:stCondLst>
                                  <p:iterate type="lt">
                                    <p:tmPct val="10000"/>
                                  </p:iterate>
                                  <p:childTnLst>
                                    <p:set>
                                      <p:cBhvr>
                                        <p:cTn id="17" dur="1" fill="hold">
                                          <p:stCondLst>
                                            <p:cond delay="0"/>
                                          </p:stCondLst>
                                        </p:cTn>
                                        <p:tgtEl>
                                          <p:spTgt spid="28"/>
                                        </p:tgtEl>
                                        <p:attrNameLst>
                                          <p:attrName>style.visibility</p:attrName>
                                        </p:attrNameLst>
                                      </p:cBhvr>
                                      <p:to>
                                        <p:strVal val="visible"/>
                                      </p:to>
                                    </p:set>
                                    <p:animScale>
                                      <p:cBhvr>
                                        <p:cTn id="18"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8"/>
                                        </p:tgtEl>
                                        <p:attrNameLst>
                                          <p:attrName>ppt_x</p:attrName>
                                          <p:attrName>ppt_y</p:attrName>
                                        </p:attrNameLst>
                                      </p:cBhvr>
                                    </p:animMotion>
                                    <p:animEffect transition="in" filter="fade">
                                      <p:cBhvr>
                                        <p:cTn id="20" dur="1000"/>
                                        <p:tgtEl>
                                          <p:spTgt spid="28"/>
                                        </p:tgtEl>
                                      </p:cBhvr>
                                    </p:animEffect>
                                  </p:childTnLst>
                                </p:cTn>
                              </p:par>
                            </p:childTnLst>
                          </p:cTn>
                        </p:par>
                        <p:par>
                          <p:cTn id="21" fill="hold">
                            <p:stCondLst>
                              <p:cond delay="1200"/>
                            </p:stCondLst>
                            <p:childTnLst>
                              <p:par>
                                <p:cTn id="22" presetID="47"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par>
                                <p:cTn id="27" presetID="2" presetClass="entr" presetSubtype="6" fill="hold" nodeType="withEffect">
                                  <p:stCondLst>
                                    <p:cond delay="60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1+#ppt_w/2"/>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600"/>
                                  </p:stCondLst>
                                  <p:childTnLst>
                                    <p:set>
                                      <p:cBhvr>
                                        <p:cTn id="32" dur="1" fill="hold">
                                          <p:stCondLst>
                                            <p:cond delay="0"/>
                                          </p:stCondLst>
                                        </p:cTn>
                                        <p:tgtEl>
                                          <p:spTgt spid="84"/>
                                        </p:tgtEl>
                                        <p:attrNameLst>
                                          <p:attrName>style.visibility</p:attrName>
                                        </p:attrNameLst>
                                      </p:cBhvr>
                                      <p:to>
                                        <p:strVal val="visible"/>
                                      </p:to>
                                    </p:set>
                                    <p:anim calcmode="lin" valueType="num">
                                      <p:cBhvr additive="base">
                                        <p:cTn id="33" dur="500" fill="hold"/>
                                        <p:tgtEl>
                                          <p:spTgt spid="84"/>
                                        </p:tgtEl>
                                        <p:attrNameLst>
                                          <p:attrName>ppt_x</p:attrName>
                                        </p:attrNameLst>
                                      </p:cBhvr>
                                      <p:tavLst>
                                        <p:tav tm="0">
                                          <p:val>
                                            <p:strVal val="1+#ppt_w/2"/>
                                          </p:val>
                                        </p:tav>
                                        <p:tav tm="100000">
                                          <p:val>
                                            <p:strVal val="#ppt_x"/>
                                          </p:val>
                                        </p:tav>
                                      </p:tavLst>
                                    </p:anim>
                                    <p:anim calcmode="lin" valueType="num">
                                      <p:cBhvr additive="base">
                                        <p:cTn id="34" dur="500" fill="hold"/>
                                        <p:tgtEl>
                                          <p:spTgt spid="84"/>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60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1+#ppt_w/2"/>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par>
                                <p:cTn id="39" presetID="2" presetClass="entr" presetSubtype="6" fill="hold" grpId="0" nodeType="withEffect">
                                  <p:stCondLst>
                                    <p:cond delay="600"/>
                                  </p:stCondLst>
                                  <p:childTnLst>
                                    <p:set>
                                      <p:cBhvr>
                                        <p:cTn id="40" dur="1" fill="hold">
                                          <p:stCondLst>
                                            <p:cond delay="0"/>
                                          </p:stCondLst>
                                        </p:cTn>
                                        <p:tgtEl>
                                          <p:spTgt spid="88"/>
                                        </p:tgtEl>
                                        <p:attrNameLst>
                                          <p:attrName>style.visibility</p:attrName>
                                        </p:attrNameLst>
                                      </p:cBhvr>
                                      <p:to>
                                        <p:strVal val="visible"/>
                                      </p:to>
                                    </p:set>
                                    <p:anim calcmode="lin" valueType="num">
                                      <p:cBhvr additive="base">
                                        <p:cTn id="41" dur="500" fill="hold"/>
                                        <p:tgtEl>
                                          <p:spTgt spid="88"/>
                                        </p:tgtEl>
                                        <p:attrNameLst>
                                          <p:attrName>ppt_x</p:attrName>
                                        </p:attrNameLst>
                                      </p:cBhvr>
                                      <p:tavLst>
                                        <p:tav tm="0">
                                          <p:val>
                                            <p:strVal val="1+#ppt_w/2"/>
                                          </p:val>
                                        </p:tav>
                                        <p:tav tm="100000">
                                          <p:val>
                                            <p:strVal val="#ppt_x"/>
                                          </p:val>
                                        </p:tav>
                                      </p:tavLst>
                                    </p:anim>
                                    <p:anim calcmode="lin" valueType="num">
                                      <p:cBhvr additive="base">
                                        <p:cTn id="42" dur="500" fill="hold"/>
                                        <p:tgtEl>
                                          <p:spTgt spid="88"/>
                                        </p:tgtEl>
                                        <p:attrNameLst>
                                          <p:attrName>ppt_y</p:attrName>
                                        </p:attrNameLst>
                                      </p:cBhvr>
                                      <p:tavLst>
                                        <p:tav tm="0">
                                          <p:val>
                                            <p:strVal val="1+#ppt_h/2"/>
                                          </p:val>
                                        </p:tav>
                                        <p:tav tm="100000">
                                          <p:val>
                                            <p:strVal val="#ppt_y"/>
                                          </p:val>
                                        </p:tav>
                                      </p:tavLst>
                                    </p:anim>
                                  </p:childTnLst>
                                </p:cTn>
                              </p:par>
                              <p:par>
                                <p:cTn id="43" presetID="2" presetClass="entr" presetSubtype="6" fill="hold" nodeType="withEffect">
                                  <p:stCondLst>
                                    <p:cond delay="600"/>
                                  </p:stCondLst>
                                  <p:childTnLst>
                                    <p:set>
                                      <p:cBhvr>
                                        <p:cTn id="44" dur="1" fill="hold">
                                          <p:stCondLst>
                                            <p:cond delay="0"/>
                                          </p:stCondLst>
                                        </p:cTn>
                                        <p:tgtEl>
                                          <p:spTgt spid="89"/>
                                        </p:tgtEl>
                                        <p:attrNameLst>
                                          <p:attrName>style.visibility</p:attrName>
                                        </p:attrNameLst>
                                      </p:cBhvr>
                                      <p:to>
                                        <p:strVal val="visible"/>
                                      </p:to>
                                    </p:set>
                                    <p:anim calcmode="lin" valueType="num">
                                      <p:cBhvr additive="base">
                                        <p:cTn id="45" dur="500" fill="hold"/>
                                        <p:tgtEl>
                                          <p:spTgt spid="89"/>
                                        </p:tgtEl>
                                        <p:attrNameLst>
                                          <p:attrName>ppt_x</p:attrName>
                                        </p:attrNameLst>
                                      </p:cBhvr>
                                      <p:tavLst>
                                        <p:tav tm="0">
                                          <p:val>
                                            <p:strVal val="1+#ppt_w/2"/>
                                          </p:val>
                                        </p:tav>
                                        <p:tav tm="100000">
                                          <p:val>
                                            <p:strVal val="#ppt_x"/>
                                          </p:val>
                                        </p:tav>
                                      </p:tavLst>
                                    </p:anim>
                                    <p:anim calcmode="lin" valueType="num">
                                      <p:cBhvr additive="base">
                                        <p:cTn id="46" dur="500" fill="hold"/>
                                        <p:tgtEl>
                                          <p:spTgt spid="89"/>
                                        </p:tgtEl>
                                        <p:attrNameLst>
                                          <p:attrName>ppt_y</p:attrName>
                                        </p:attrNameLst>
                                      </p:cBhvr>
                                      <p:tavLst>
                                        <p:tav tm="0">
                                          <p:val>
                                            <p:strVal val="1+#ppt_h/2"/>
                                          </p:val>
                                        </p:tav>
                                        <p:tav tm="100000">
                                          <p:val>
                                            <p:strVal val="#ppt_y"/>
                                          </p:val>
                                        </p:tav>
                                      </p:tavLst>
                                    </p:anim>
                                  </p:childTnLst>
                                </p:cTn>
                              </p:par>
                              <p:par>
                                <p:cTn id="47" presetID="2" presetClass="entr" presetSubtype="6" fill="hold" grpId="0" nodeType="withEffect">
                                  <p:stCondLst>
                                    <p:cond delay="60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fill="hold"/>
                                        <p:tgtEl>
                                          <p:spTgt spid="92"/>
                                        </p:tgtEl>
                                        <p:attrNameLst>
                                          <p:attrName>ppt_x</p:attrName>
                                        </p:attrNameLst>
                                      </p:cBhvr>
                                      <p:tavLst>
                                        <p:tav tm="0">
                                          <p:val>
                                            <p:strVal val="1+#ppt_w/2"/>
                                          </p:val>
                                        </p:tav>
                                        <p:tav tm="100000">
                                          <p:val>
                                            <p:strVal val="#ppt_x"/>
                                          </p:val>
                                        </p:tav>
                                      </p:tavLst>
                                    </p:anim>
                                    <p:anim calcmode="lin" valueType="num">
                                      <p:cBhvr additive="base">
                                        <p:cTn id="50" dur="500" fill="hold"/>
                                        <p:tgtEl>
                                          <p:spTgt spid="92"/>
                                        </p:tgtEl>
                                        <p:attrNameLst>
                                          <p:attrName>ppt_y</p:attrName>
                                        </p:attrNameLst>
                                      </p:cBhvr>
                                      <p:tavLst>
                                        <p:tav tm="0">
                                          <p:val>
                                            <p:strVal val="1+#ppt_h/2"/>
                                          </p:val>
                                        </p:tav>
                                        <p:tav tm="100000">
                                          <p:val>
                                            <p:strVal val="#ppt_y"/>
                                          </p:val>
                                        </p:tav>
                                      </p:tavLst>
                                    </p:anim>
                                  </p:childTnLst>
                                </p:cTn>
                              </p:par>
                              <p:par>
                                <p:cTn id="51" presetID="2" presetClass="entr" presetSubtype="6" fill="hold" nodeType="withEffect">
                                  <p:stCondLst>
                                    <p:cond delay="600"/>
                                  </p:stCondLst>
                                  <p:childTnLst>
                                    <p:set>
                                      <p:cBhvr>
                                        <p:cTn id="52" dur="1" fill="hold">
                                          <p:stCondLst>
                                            <p:cond delay="0"/>
                                          </p:stCondLst>
                                        </p:cTn>
                                        <p:tgtEl>
                                          <p:spTgt spid="93"/>
                                        </p:tgtEl>
                                        <p:attrNameLst>
                                          <p:attrName>style.visibility</p:attrName>
                                        </p:attrNameLst>
                                      </p:cBhvr>
                                      <p:to>
                                        <p:strVal val="visible"/>
                                      </p:to>
                                    </p:set>
                                    <p:anim calcmode="lin" valueType="num">
                                      <p:cBhvr additive="base">
                                        <p:cTn id="53" dur="500" fill="hold"/>
                                        <p:tgtEl>
                                          <p:spTgt spid="93"/>
                                        </p:tgtEl>
                                        <p:attrNameLst>
                                          <p:attrName>ppt_x</p:attrName>
                                        </p:attrNameLst>
                                      </p:cBhvr>
                                      <p:tavLst>
                                        <p:tav tm="0">
                                          <p:val>
                                            <p:strVal val="1+#ppt_w/2"/>
                                          </p:val>
                                        </p:tav>
                                        <p:tav tm="100000">
                                          <p:val>
                                            <p:strVal val="#ppt_x"/>
                                          </p:val>
                                        </p:tav>
                                      </p:tavLst>
                                    </p:anim>
                                    <p:anim calcmode="lin" valueType="num">
                                      <p:cBhvr additive="base">
                                        <p:cTn id="54" dur="500" fill="hold"/>
                                        <p:tgtEl>
                                          <p:spTgt spid="93"/>
                                        </p:tgtEl>
                                        <p:attrNameLst>
                                          <p:attrName>ppt_y</p:attrName>
                                        </p:attrNameLst>
                                      </p:cBhvr>
                                      <p:tavLst>
                                        <p:tav tm="0">
                                          <p:val>
                                            <p:strVal val="1+#ppt_h/2"/>
                                          </p:val>
                                        </p:tav>
                                        <p:tav tm="100000">
                                          <p:val>
                                            <p:strVal val="#ppt_y"/>
                                          </p:val>
                                        </p:tav>
                                      </p:tavLst>
                                    </p:anim>
                                  </p:childTnLst>
                                </p:cTn>
                              </p:par>
                              <p:par>
                                <p:cTn id="55" presetID="2" presetClass="entr" presetSubtype="6" fill="hold" grpId="0" nodeType="withEffect">
                                  <p:stCondLst>
                                    <p:cond delay="600"/>
                                  </p:stCondLst>
                                  <p:childTnLst>
                                    <p:set>
                                      <p:cBhvr>
                                        <p:cTn id="56" dur="1" fill="hold">
                                          <p:stCondLst>
                                            <p:cond delay="0"/>
                                          </p:stCondLst>
                                        </p:cTn>
                                        <p:tgtEl>
                                          <p:spTgt spid="96"/>
                                        </p:tgtEl>
                                        <p:attrNameLst>
                                          <p:attrName>style.visibility</p:attrName>
                                        </p:attrNameLst>
                                      </p:cBhvr>
                                      <p:to>
                                        <p:strVal val="visible"/>
                                      </p:to>
                                    </p:set>
                                    <p:anim calcmode="lin" valueType="num">
                                      <p:cBhvr additive="base">
                                        <p:cTn id="57" dur="500" fill="hold"/>
                                        <p:tgtEl>
                                          <p:spTgt spid="96"/>
                                        </p:tgtEl>
                                        <p:attrNameLst>
                                          <p:attrName>ppt_x</p:attrName>
                                        </p:attrNameLst>
                                      </p:cBhvr>
                                      <p:tavLst>
                                        <p:tav tm="0">
                                          <p:val>
                                            <p:strVal val="1+#ppt_w/2"/>
                                          </p:val>
                                        </p:tav>
                                        <p:tav tm="100000">
                                          <p:val>
                                            <p:strVal val="#ppt_x"/>
                                          </p:val>
                                        </p:tav>
                                      </p:tavLst>
                                    </p:anim>
                                    <p:anim calcmode="lin" valueType="num">
                                      <p:cBhvr additive="base">
                                        <p:cTn id="58" dur="500" fill="hold"/>
                                        <p:tgtEl>
                                          <p:spTgt spid="96"/>
                                        </p:tgtEl>
                                        <p:attrNameLst>
                                          <p:attrName>ppt_y</p:attrName>
                                        </p:attrNameLst>
                                      </p:cBhvr>
                                      <p:tavLst>
                                        <p:tav tm="0">
                                          <p:val>
                                            <p:strVal val="1+#ppt_h/2"/>
                                          </p:val>
                                        </p:tav>
                                        <p:tav tm="100000">
                                          <p:val>
                                            <p:strVal val="#ppt_y"/>
                                          </p:val>
                                        </p:tav>
                                      </p:tavLst>
                                    </p:anim>
                                  </p:childTnLst>
                                </p:cTn>
                              </p:par>
                              <p:par>
                                <p:cTn id="59" presetID="2" presetClass="entr" presetSubtype="6" fill="hold" nodeType="withEffect">
                                  <p:stCondLst>
                                    <p:cond delay="600"/>
                                  </p:stCondLst>
                                  <p:childTnLst>
                                    <p:set>
                                      <p:cBhvr>
                                        <p:cTn id="60" dur="1" fill="hold">
                                          <p:stCondLst>
                                            <p:cond delay="0"/>
                                          </p:stCondLst>
                                        </p:cTn>
                                        <p:tgtEl>
                                          <p:spTgt spid="97"/>
                                        </p:tgtEl>
                                        <p:attrNameLst>
                                          <p:attrName>style.visibility</p:attrName>
                                        </p:attrNameLst>
                                      </p:cBhvr>
                                      <p:to>
                                        <p:strVal val="visible"/>
                                      </p:to>
                                    </p:set>
                                    <p:anim calcmode="lin" valueType="num">
                                      <p:cBhvr additive="base">
                                        <p:cTn id="61" dur="500" fill="hold"/>
                                        <p:tgtEl>
                                          <p:spTgt spid="97"/>
                                        </p:tgtEl>
                                        <p:attrNameLst>
                                          <p:attrName>ppt_x</p:attrName>
                                        </p:attrNameLst>
                                      </p:cBhvr>
                                      <p:tavLst>
                                        <p:tav tm="0">
                                          <p:val>
                                            <p:strVal val="1+#ppt_w/2"/>
                                          </p:val>
                                        </p:tav>
                                        <p:tav tm="100000">
                                          <p:val>
                                            <p:strVal val="#ppt_x"/>
                                          </p:val>
                                        </p:tav>
                                      </p:tavLst>
                                    </p:anim>
                                    <p:anim calcmode="lin" valueType="num">
                                      <p:cBhvr additive="base">
                                        <p:cTn id="62" dur="500" fill="hold"/>
                                        <p:tgtEl>
                                          <p:spTgt spid="97"/>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600"/>
                                  </p:stCondLst>
                                  <p:childTnLst>
                                    <p:set>
                                      <p:cBhvr>
                                        <p:cTn id="64" dur="1" fill="hold">
                                          <p:stCondLst>
                                            <p:cond delay="0"/>
                                          </p:stCondLst>
                                        </p:cTn>
                                        <p:tgtEl>
                                          <p:spTgt spid="100"/>
                                        </p:tgtEl>
                                        <p:attrNameLst>
                                          <p:attrName>style.visibility</p:attrName>
                                        </p:attrNameLst>
                                      </p:cBhvr>
                                      <p:to>
                                        <p:strVal val="visible"/>
                                      </p:to>
                                    </p:set>
                                    <p:anim calcmode="lin" valueType="num">
                                      <p:cBhvr additive="base">
                                        <p:cTn id="65" dur="500" fill="hold"/>
                                        <p:tgtEl>
                                          <p:spTgt spid="100"/>
                                        </p:tgtEl>
                                        <p:attrNameLst>
                                          <p:attrName>ppt_x</p:attrName>
                                        </p:attrNameLst>
                                      </p:cBhvr>
                                      <p:tavLst>
                                        <p:tav tm="0">
                                          <p:val>
                                            <p:strVal val="1+#ppt_w/2"/>
                                          </p:val>
                                        </p:tav>
                                        <p:tav tm="100000">
                                          <p:val>
                                            <p:strVal val="#ppt_x"/>
                                          </p:val>
                                        </p:tav>
                                      </p:tavLst>
                                    </p:anim>
                                    <p:anim calcmode="lin" valueType="num">
                                      <p:cBhvr additive="base">
                                        <p:cTn id="66" dur="500" fill="hold"/>
                                        <p:tgtEl>
                                          <p:spTgt spid="100"/>
                                        </p:tgtEl>
                                        <p:attrNameLst>
                                          <p:attrName>ppt_y</p:attrName>
                                        </p:attrNameLst>
                                      </p:cBhvr>
                                      <p:tavLst>
                                        <p:tav tm="0">
                                          <p:val>
                                            <p:strVal val="1+#ppt_h/2"/>
                                          </p:val>
                                        </p:tav>
                                        <p:tav tm="100000">
                                          <p:val>
                                            <p:strVal val="#ppt_y"/>
                                          </p:val>
                                        </p:tav>
                                      </p:tavLst>
                                    </p:anim>
                                  </p:childTnLst>
                                </p:cTn>
                              </p:par>
                              <p:par>
                                <p:cTn id="67" presetID="45" presetClass="entr" presetSubtype="0" fill="hold" grpId="0" nodeType="withEffect">
                                  <p:stCondLst>
                                    <p:cond delay="10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2000"/>
                                        <p:tgtEl>
                                          <p:spTgt spid="39"/>
                                        </p:tgtEl>
                                      </p:cBhvr>
                                    </p:animEffect>
                                    <p:anim calcmode="lin" valueType="num">
                                      <p:cBhvr>
                                        <p:cTn id="70" dur="2000" fill="hold"/>
                                        <p:tgtEl>
                                          <p:spTgt spid="39"/>
                                        </p:tgtEl>
                                        <p:attrNameLst>
                                          <p:attrName>ppt_w</p:attrName>
                                        </p:attrNameLst>
                                      </p:cBhvr>
                                      <p:tavLst>
                                        <p:tav tm="0" fmla="#ppt_w*sin(2.5*pi*$)">
                                          <p:val>
                                            <p:fltVal val="0"/>
                                          </p:val>
                                        </p:tav>
                                        <p:tav tm="100000">
                                          <p:val>
                                            <p:fltVal val="1"/>
                                          </p:val>
                                        </p:tav>
                                      </p:tavLst>
                                    </p:anim>
                                    <p:anim calcmode="lin" valueType="num">
                                      <p:cBhvr>
                                        <p:cTn id="71" dur="2000" fill="hold"/>
                                        <p:tgtEl>
                                          <p:spTgt spid="39"/>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100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2000"/>
                                        <p:tgtEl>
                                          <p:spTgt spid="40"/>
                                        </p:tgtEl>
                                      </p:cBhvr>
                                    </p:animEffect>
                                    <p:anim calcmode="lin" valueType="num">
                                      <p:cBhvr>
                                        <p:cTn id="75" dur="2000" fill="hold"/>
                                        <p:tgtEl>
                                          <p:spTgt spid="40"/>
                                        </p:tgtEl>
                                        <p:attrNameLst>
                                          <p:attrName>ppt_w</p:attrName>
                                        </p:attrNameLst>
                                      </p:cBhvr>
                                      <p:tavLst>
                                        <p:tav tm="0" fmla="#ppt_w*sin(2.5*pi*$)">
                                          <p:val>
                                            <p:fltVal val="0"/>
                                          </p:val>
                                        </p:tav>
                                        <p:tav tm="100000">
                                          <p:val>
                                            <p:fltVal val="1"/>
                                          </p:val>
                                        </p:tav>
                                      </p:tavLst>
                                    </p:anim>
                                    <p:anim calcmode="lin" valueType="num">
                                      <p:cBhvr>
                                        <p:cTn id="76" dur="2000" fill="hold"/>
                                        <p:tgtEl>
                                          <p:spTgt spid="40"/>
                                        </p:tgtEl>
                                        <p:attrNameLst>
                                          <p:attrName>ppt_h</p:attrName>
                                        </p:attrNameLst>
                                      </p:cBhvr>
                                      <p:tavLst>
                                        <p:tav tm="0">
                                          <p:val>
                                            <p:strVal val="#ppt_h"/>
                                          </p:val>
                                        </p:tav>
                                        <p:tav tm="100000">
                                          <p:val>
                                            <p:strVal val="#ppt_h"/>
                                          </p:val>
                                        </p:tav>
                                      </p:tavLst>
                                    </p:anim>
                                  </p:childTnLst>
                                </p:cTn>
                              </p:par>
                              <p:par>
                                <p:cTn id="77" presetID="45" presetClass="entr" presetSubtype="0" fill="hold" nodeType="withEffect">
                                  <p:stCondLst>
                                    <p:cond delay="10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0"/>
                                        <p:tgtEl>
                                          <p:spTgt spid="41"/>
                                        </p:tgtEl>
                                      </p:cBhvr>
                                    </p:animEffect>
                                    <p:anim calcmode="lin" valueType="num">
                                      <p:cBhvr>
                                        <p:cTn id="80" dur="2000" fill="hold"/>
                                        <p:tgtEl>
                                          <p:spTgt spid="41"/>
                                        </p:tgtEl>
                                        <p:attrNameLst>
                                          <p:attrName>ppt_w</p:attrName>
                                        </p:attrNameLst>
                                      </p:cBhvr>
                                      <p:tavLst>
                                        <p:tav tm="0" fmla="#ppt_w*sin(2.5*pi*$)">
                                          <p:val>
                                            <p:fltVal val="0"/>
                                          </p:val>
                                        </p:tav>
                                        <p:tav tm="100000">
                                          <p:val>
                                            <p:fltVal val="1"/>
                                          </p:val>
                                        </p:tav>
                                      </p:tavLst>
                                    </p:anim>
                                    <p:anim calcmode="lin" valueType="num">
                                      <p:cBhvr>
                                        <p:cTn id="81" dur="2000" fill="hold"/>
                                        <p:tgtEl>
                                          <p:spTgt spid="41"/>
                                        </p:tgtEl>
                                        <p:attrNameLst>
                                          <p:attrName>ppt_h</p:attrName>
                                        </p:attrNameLst>
                                      </p:cBhvr>
                                      <p:tavLst>
                                        <p:tav tm="0">
                                          <p:val>
                                            <p:strVal val="#ppt_h"/>
                                          </p:val>
                                        </p:tav>
                                        <p:tav tm="100000">
                                          <p:val>
                                            <p:strVal val="#ppt_h"/>
                                          </p:val>
                                        </p:tav>
                                      </p:tavLst>
                                    </p:anim>
                                  </p:childTnLst>
                                </p:cTn>
                              </p:par>
                              <p:par>
                                <p:cTn id="82" presetID="45" presetClass="entr" presetSubtype="0" fill="hold" grpId="0" nodeType="withEffect">
                                  <p:stCondLst>
                                    <p:cond delay="100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2000"/>
                                        <p:tgtEl>
                                          <p:spTgt spid="46"/>
                                        </p:tgtEl>
                                      </p:cBhvr>
                                    </p:animEffect>
                                    <p:anim calcmode="lin" valueType="num">
                                      <p:cBhvr>
                                        <p:cTn id="85" dur="2000" fill="hold"/>
                                        <p:tgtEl>
                                          <p:spTgt spid="46"/>
                                        </p:tgtEl>
                                        <p:attrNameLst>
                                          <p:attrName>ppt_w</p:attrName>
                                        </p:attrNameLst>
                                      </p:cBhvr>
                                      <p:tavLst>
                                        <p:tav tm="0" fmla="#ppt_w*sin(2.5*pi*$)">
                                          <p:val>
                                            <p:fltVal val="0"/>
                                          </p:val>
                                        </p:tav>
                                        <p:tav tm="100000">
                                          <p:val>
                                            <p:fltVal val="1"/>
                                          </p:val>
                                        </p:tav>
                                      </p:tavLst>
                                    </p:anim>
                                    <p:anim calcmode="lin" valueType="num">
                                      <p:cBhvr>
                                        <p:cTn id="86" dur="2000" fill="hold"/>
                                        <p:tgtEl>
                                          <p:spTgt spid="46"/>
                                        </p:tgtEl>
                                        <p:attrNameLst>
                                          <p:attrName>ppt_h</p:attrName>
                                        </p:attrNameLst>
                                      </p:cBhvr>
                                      <p:tavLst>
                                        <p:tav tm="0">
                                          <p:val>
                                            <p:strVal val="#ppt_h"/>
                                          </p:val>
                                        </p:tav>
                                        <p:tav tm="100000">
                                          <p:val>
                                            <p:strVal val="#ppt_h"/>
                                          </p:val>
                                        </p:tav>
                                      </p:tavLst>
                                    </p:anim>
                                  </p:childTnLst>
                                </p:cTn>
                              </p:par>
                              <p:par>
                                <p:cTn id="87" presetID="45" presetClass="entr" presetSubtype="0" fill="hold" grpId="0" nodeType="withEffect">
                                  <p:stCondLst>
                                    <p:cond delay="100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2000"/>
                                        <p:tgtEl>
                                          <p:spTgt spid="47"/>
                                        </p:tgtEl>
                                      </p:cBhvr>
                                    </p:animEffect>
                                    <p:anim calcmode="lin" valueType="num">
                                      <p:cBhvr>
                                        <p:cTn id="90" dur="2000" fill="hold"/>
                                        <p:tgtEl>
                                          <p:spTgt spid="47"/>
                                        </p:tgtEl>
                                        <p:attrNameLst>
                                          <p:attrName>ppt_w</p:attrName>
                                        </p:attrNameLst>
                                      </p:cBhvr>
                                      <p:tavLst>
                                        <p:tav tm="0" fmla="#ppt_w*sin(2.5*pi*$)">
                                          <p:val>
                                            <p:fltVal val="0"/>
                                          </p:val>
                                        </p:tav>
                                        <p:tav tm="100000">
                                          <p:val>
                                            <p:fltVal val="1"/>
                                          </p:val>
                                        </p:tav>
                                      </p:tavLst>
                                    </p:anim>
                                    <p:anim calcmode="lin" valueType="num">
                                      <p:cBhvr>
                                        <p:cTn id="91" dur="2000" fill="hold"/>
                                        <p:tgtEl>
                                          <p:spTgt spid="47"/>
                                        </p:tgtEl>
                                        <p:attrNameLst>
                                          <p:attrName>ppt_h</p:attrName>
                                        </p:attrNameLst>
                                      </p:cBhvr>
                                      <p:tavLst>
                                        <p:tav tm="0">
                                          <p:val>
                                            <p:strVal val="#ppt_h"/>
                                          </p:val>
                                        </p:tav>
                                        <p:tav tm="100000">
                                          <p:val>
                                            <p:strVal val="#ppt_h"/>
                                          </p:val>
                                        </p:tav>
                                      </p:tavLst>
                                    </p:anim>
                                  </p:childTnLst>
                                </p:cTn>
                              </p:par>
                              <p:par>
                                <p:cTn id="92" presetID="22" presetClass="entr" presetSubtype="1" fill="hold" grpId="0" nodeType="withEffect">
                                  <p:stCondLst>
                                    <p:cond delay="250"/>
                                  </p:stCondLst>
                                  <p:childTnLst>
                                    <p:set>
                                      <p:cBhvr>
                                        <p:cTn id="93" dur="1" fill="hold">
                                          <p:stCondLst>
                                            <p:cond delay="0"/>
                                          </p:stCondLst>
                                        </p:cTn>
                                        <p:tgtEl>
                                          <p:spTgt spid="44"/>
                                        </p:tgtEl>
                                        <p:attrNameLst>
                                          <p:attrName>style.visibility</p:attrName>
                                        </p:attrNameLst>
                                      </p:cBhvr>
                                      <p:to>
                                        <p:strVal val="visible"/>
                                      </p:to>
                                    </p:set>
                                    <p:animEffect transition="in" filter="wipe(up)">
                                      <p:cBhvr>
                                        <p:cTn id="94" dur="500"/>
                                        <p:tgtEl>
                                          <p:spTgt spid="44"/>
                                        </p:tgtEl>
                                      </p:cBhvr>
                                    </p:animEffect>
                                  </p:childTnLst>
                                </p:cTn>
                              </p:par>
                              <p:par>
                                <p:cTn id="95" presetID="22" presetClass="entr" presetSubtype="1" fill="hold" grpId="0" nodeType="withEffect">
                                  <p:stCondLst>
                                    <p:cond delay="250"/>
                                  </p:stCondLst>
                                  <p:childTnLst>
                                    <p:set>
                                      <p:cBhvr>
                                        <p:cTn id="96" dur="1" fill="hold">
                                          <p:stCondLst>
                                            <p:cond delay="0"/>
                                          </p:stCondLst>
                                        </p:cTn>
                                        <p:tgtEl>
                                          <p:spTgt spid="48"/>
                                        </p:tgtEl>
                                        <p:attrNameLst>
                                          <p:attrName>style.visibility</p:attrName>
                                        </p:attrNameLst>
                                      </p:cBhvr>
                                      <p:to>
                                        <p:strVal val="visible"/>
                                      </p:to>
                                    </p:set>
                                    <p:animEffect transition="in" filter="wipe(up)">
                                      <p:cBhvr>
                                        <p:cTn id="97" dur="500"/>
                                        <p:tgtEl>
                                          <p:spTgt spid="48"/>
                                        </p:tgtEl>
                                      </p:cBhvr>
                                    </p:animEffect>
                                  </p:childTnLst>
                                </p:cTn>
                              </p:par>
                              <p:par>
                                <p:cTn id="98" presetID="22" presetClass="entr" presetSubtype="1" fill="hold" grpId="0" nodeType="withEffect">
                                  <p:stCondLst>
                                    <p:cond delay="250"/>
                                  </p:stCondLst>
                                  <p:childTnLst>
                                    <p:set>
                                      <p:cBhvr>
                                        <p:cTn id="99" dur="1" fill="hold">
                                          <p:stCondLst>
                                            <p:cond delay="0"/>
                                          </p:stCondLst>
                                        </p:cTn>
                                        <p:tgtEl>
                                          <p:spTgt spid="49"/>
                                        </p:tgtEl>
                                        <p:attrNameLst>
                                          <p:attrName>style.visibility</p:attrName>
                                        </p:attrNameLst>
                                      </p:cBhvr>
                                      <p:to>
                                        <p:strVal val="visible"/>
                                      </p:to>
                                    </p:set>
                                    <p:animEffect transition="in" filter="wipe(up)">
                                      <p:cBhvr>
                                        <p:cTn id="100" dur="500"/>
                                        <p:tgtEl>
                                          <p:spTgt spid="49"/>
                                        </p:tgtEl>
                                      </p:cBhvr>
                                    </p:animEffect>
                                  </p:childTnLst>
                                </p:cTn>
                              </p:par>
                              <p:par>
                                <p:cTn id="101" presetID="22" presetClass="entr" presetSubtype="1" fill="hold" grpId="0" nodeType="withEffect">
                                  <p:stCondLst>
                                    <p:cond delay="250"/>
                                  </p:stCondLst>
                                  <p:childTnLst>
                                    <p:set>
                                      <p:cBhvr>
                                        <p:cTn id="102" dur="1" fill="hold">
                                          <p:stCondLst>
                                            <p:cond delay="0"/>
                                          </p:stCondLst>
                                        </p:cTn>
                                        <p:tgtEl>
                                          <p:spTgt spid="50"/>
                                        </p:tgtEl>
                                        <p:attrNameLst>
                                          <p:attrName>style.visibility</p:attrName>
                                        </p:attrNameLst>
                                      </p:cBhvr>
                                      <p:to>
                                        <p:strVal val="visible"/>
                                      </p:to>
                                    </p:set>
                                    <p:animEffect transition="in" filter="wipe(up)">
                                      <p:cBhvr>
                                        <p:cTn id="103" dur="500"/>
                                        <p:tgtEl>
                                          <p:spTgt spid="50"/>
                                        </p:tgtEl>
                                      </p:cBhvr>
                                    </p:animEffect>
                                  </p:childTnLst>
                                </p:cTn>
                              </p:par>
                              <p:par>
                                <p:cTn id="104" presetID="22" presetClass="entr" presetSubtype="1" fill="hold" grpId="0" nodeType="withEffect">
                                  <p:stCondLst>
                                    <p:cond delay="250"/>
                                  </p:stCondLst>
                                  <p:childTnLst>
                                    <p:set>
                                      <p:cBhvr>
                                        <p:cTn id="105" dur="1" fill="hold">
                                          <p:stCondLst>
                                            <p:cond delay="0"/>
                                          </p:stCondLst>
                                        </p:cTn>
                                        <p:tgtEl>
                                          <p:spTgt spid="51"/>
                                        </p:tgtEl>
                                        <p:attrNameLst>
                                          <p:attrName>style.visibility</p:attrName>
                                        </p:attrNameLst>
                                      </p:cBhvr>
                                      <p:to>
                                        <p:strVal val="visible"/>
                                      </p:to>
                                    </p:set>
                                    <p:animEffect transition="in" filter="wipe(up)">
                                      <p:cBhvr>
                                        <p:cTn id="106" dur="500"/>
                                        <p:tgtEl>
                                          <p:spTgt spid="51"/>
                                        </p:tgtEl>
                                      </p:cBhvr>
                                    </p:animEffect>
                                  </p:childTnLst>
                                </p:cTn>
                              </p:par>
                            </p:childTnLst>
                          </p:cTn>
                        </p:par>
                        <p:par>
                          <p:cTn id="107" fill="hold">
                            <p:stCondLst>
                              <p:cond delay="2200"/>
                            </p:stCondLst>
                            <p:childTnLst>
                              <p:par>
                                <p:cTn id="108" presetID="42" presetClass="entr" presetSubtype="0" fill="hold" nodeType="afterEffect">
                                  <p:stCondLst>
                                    <p:cond delay="0"/>
                                  </p:stCondLst>
                                  <p:childTnLst>
                                    <p:set>
                                      <p:cBhvr>
                                        <p:cTn id="109" dur="1" fill="hold">
                                          <p:stCondLst>
                                            <p:cond delay="0"/>
                                          </p:stCondLst>
                                        </p:cTn>
                                        <p:tgtEl>
                                          <p:spTgt spid="116"/>
                                        </p:tgtEl>
                                        <p:attrNameLst>
                                          <p:attrName>style.visibility</p:attrName>
                                        </p:attrNameLst>
                                      </p:cBhvr>
                                      <p:to>
                                        <p:strVal val="visible"/>
                                      </p:to>
                                    </p:set>
                                    <p:animEffect transition="in" filter="fade">
                                      <p:cBhvr>
                                        <p:cTn id="110" dur="1000"/>
                                        <p:tgtEl>
                                          <p:spTgt spid="116"/>
                                        </p:tgtEl>
                                      </p:cBhvr>
                                    </p:animEffect>
                                    <p:anim calcmode="lin" valueType="num">
                                      <p:cBhvr>
                                        <p:cTn id="111" dur="1000" fill="hold"/>
                                        <p:tgtEl>
                                          <p:spTgt spid="116"/>
                                        </p:tgtEl>
                                        <p:attrNameLst>
                                          <p:attrName>ppt_x</p:attrName>
                                        </p:attrNameLst>
                                      </p:cBhvr>
                                      <p:tavLst>
                                        <p:tav tm="0">
                                          <p:val>
                                            <p:strVal val="#ppt_x"/>
                                          </p:val>
                                        </p:tav>
                                        <p:tav tm="100000">
                                          <p:val>
                                            <p:strVal val="#ppt_x"/>
                                          </p:val>
                                        </p:tav>
                                      </p:tavLst>
                                    </p:anim>
                                    <p:anim calcmode="lin" valueType="num">
                                      <p:cBhvr>
                                        <p:cTn id="112"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28" grpId="0"/>
      <p:bldP spid="79" grpId="0" bldLvl="0" animBg="1"/>
      <p:bldP spid="80" grpId="0"/>
      <p:bldP spid="84" grpId="0" bldLvl="0" animBg="1"/>
      <p:bldP spid="88" grpId="0" bldLvl="0" animBg="1"/>
      <p:bldP spid="92" grpId="0" bldLvl="0" animBg="1"/>
      <p:bldP spid="96" grpId="0" bldLvl="0" animBg="1"/>
      <p:bldP spid="100" grpId="0" bldLvl="0" animBg="1"/>
      <p:bldP spid="39" grpId="0" bldLvl="0" animBg="1"/>
      <p:bldP spid="40" grpId="0" bldLvl="0" animBg="1"/>
      <p:bldP spid="46" grpId="0" bldLvl="0" animBg="1"/>
      <p:bldP spid="47" grpId="0" bldLvl="0" animBg="1"/>
      <p:bldP spid="44" grpId="0"/>
      <p:bldP spid="48" grpId="0"/>
      <p:bldP spid="49" grpId="0"/>
      <p:bldP spid="50"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模型训练</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20</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80969" y="1166207"/>
            <a:ext cx="8982062" cy="3862783"/>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428912" y="692865"/>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优化搭建</a:t>
            </a:r>
          </a:p>
        </p:txBody>
      </p:sp>
      <p:sp>
        <p:nvSpPr>
          <p:cNvPr id="36" name="矩形 47"/>
          <p:cNvSpPr>
            <a:spLocks noChangeArrowheads="1"/>
          </p:cNvSpPr>
          <p:nvPr/>
        </p:nvSpPr>
        <p:spPr bwMode="auto">
          <a:xfrm>
            <a:off x="567694" y="1484829"/>
            <a:ext cx="8065301" cy="361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bg1">
                    <a:lumMod val="50000"/>
                  </a:schemeClr>
                </a:solidFill>
              </a:rPr>
              <a:t>在</a:t>
            </a:r>
            <a:r>
              <a:rPr lang="en" altLang="zh-CN" sz="1800" dirty="0">
                <a:solidFill>
                  <a:schemeClr val="bg1">
                    <a:lumMod val="50000"/>
                  </a:schemeClr>
                </a:solidFill>
              </a:rPr>
              <a:t>Pix2Pix</a:t>
            </a:r>
            <a:r>
              <a:rPr lang="zh-CN" altLang="en-US" sz="1800" dirty="0">
                <a:solidFill>
                  <a:schemeClr val="bg1">
                    <a:lumMod val="50000"/>
                  </a:schemeClr>
                </a:solidFill>
              </a:rPr>
              <a:t>的优化目标包含</a:t>
            </a:r>
            <a:r>
              <a:rPr lang="en-US" altLang="zh-CN" sz="1800" dirty="0">
                <a:solidFill>
                  <a:schemeClr val="bg1">
                    <a:lumMod val="50000"/>
                  </a:schemeClr>
                </a:solidFill>
              </a:rPr>
              <a:t>2</a:t>
            </a:r>
            <a:r>
              <a:rPr lang="zh-CN" altLang="en-US" sz="1800" dirty="0">
                <a:solidFill>
                  <a:schemeClr val="bg1">
                    <a:lumMod val="50000"/>
                  </a:schemeClr>
                </a:solidFill>
              </a:rPr>
              <a:t>个部分。一部分是</a:t>
            </a:r>
            <a:r>
              <a:rPr lang="en" altLang="zh-CN" sz="1800" dirty="0" err="1">
                <a:solidFill>
                  <a:schemeClr val="bg1">
                    <a:lumMod val="50000"/>
                  </a:schemeClr>
                </a:solidFill>
              </a:rPr>
              <a:t>cGAN</a:t>
            </a:r>
            <a:r>
              <a:rPr lang="zh-CN" altLang="en-US" sz="1800" dirty="0">
                <a:solidFill>
                  <a:schemeClr val="bg1">
                    <a:lumMod val="50000"/>
                  </a:schemeClr>
                </a:solidFill>
              </a:rPr>
              <a:t>的优化目标。</a:t>
            </a:r>
            <a:r>
              <a:rPr lang="en" altLang="zh-CN" sz="1800" dirty="0" err="1">
                <a:solidFill>
                  <a:schemeClr val="bg1">
                    <a:lumMod val="50000"/>
                  </a:schemeClr>
                </a:solidFill>
              </a:rPr>
              <a:t>cGAN</a:t>
            </a:r>
            <a:r>
              <a:rPr lang="zh-CN" altLang="en-US" sz="1800" dirty="0">
                <a:solidFill>
                  <a:schemeClr val="bg1">
                    <a:lumMod val="50000"/>
                  </a:schemeClr>
                </a:solidFill>
              </a:rPr>
              <a:t>的优化目标如下所示：</a:t>
            </a:r>
          </a:p>
          <a:p>
            <a:pPr>
              <a:buNone/>
            </a:pPr>
            <a:r>
              <a:rPr lang="en" altLang="zh-CN" sz="1800" dirty="0">
                <a:solidFill>
                  <a:srgbClr val="000000"/>
                </a:solidFill>
                <a:latin typeface="KaTeX_Caligraphic"/>
              </a:rPr>
              <a:t>	</a:t>
            </a:r>
            <a:r>
              <a:rPr lang="en" altLang="zh-CN" sz="1800" dirty="0" err="1">
                <a:solidFill>
                  <a:srgbClr val="000000"/>
                </a:solidFill>
                <a:latin typeface="KaTeX_Caligraphic"/>
              </a:rPr>
              <a:t>L</a:t>
            </a:r>
            <a:r>
              <a:rPr lang="en" altLang="zh-CN" sz="1800" i="1" dirty="0" err="1">
                <a:solidFill>
                  <a:srgbClr val="000000"/>
                </a:solidFill>
                <a:latin typeface="KaTeX_Math"/>
              </a:rPr>
              <a:t>cGAN</a:t>
            </a:r>
            <a:r>
              <a:rPr lang="en" altLang="zh-CN" sz="1800" dirty="0">
                <a:solidFill>
                  <a:srgbClr val="000000"/>
                </a:solidFill>
                <a:latin typeface="KaTeX_Main"/>
              </a:rPr>
              <a:t>​(</a:t>
            </a:r>
            <a:r>
              <a:rPr lang="en" altLang="zh-CN" sz="1800" i="1" dirty="0">
                <a:solidFill>
                  <a:srgbClr val="000000"/>
                </a:solidFill>
                <a:latin typeface="KaTeX_Math"/>
              </a:rPr>
              <a:t>G</a:t>
            </a:r>
            <a:r>
              <a:rPr lang="en" altLang="zh-CN" sz="1800" dirty="0">
                <a:solidFill>
                  <a:srgbClr val="000000"/>
                </a:solidFill>
                <a:latin typeface="KaTeX_Main"/>
              </a:rPr>
              <a:t>,</a:t>
            </a:r>
            <a:r>
              <a:rPr lang="en" altLang="zh-CN" sz="1800" i="1" dirty="0">
                <a:solidFill>
                  <a:srgbClr val="000000"/>
                </a:solidFill>
                <a:latin typeface="KaTeX_Math"/>
              </a:rPr>
              <a:t>D</a:t>
            </a:r>
            <a:r>
              <a:rPr lang="en" altLang="zh-CN" sz="1800" dirty="0">
                <a:solidFill>
                  <a:srgbClr val="000000"/>
                </a:solidFill>
                <a:latin typeface="KaTeX_Main"/>
              </a:rPr>
              <a:t>)=​</a:t>
            </a:r>
            <a:r>
              <a:rPr lang="en" altLang="zh-CN" sz="1800" dirty="0" err="1">
                <a:solidFill>
                  <a:srgbClr val="000000"/>
                </a:solidFill>
                <a:latin typeface="KaTeX_AMS"/>
              </a:rPr>
              <a:t>E</a:t>
            </a:r>
            <a:r>
              <a:rPr lang="en" altLang="zh-CN" sz="1800" i="1" dirty="0" err="1">
                <a:solidFill>
                  <a:srgbClr val="000000"/>
                </a:solidFill>
                <a:latin typeface="KaTeX_Math"/>
              </a:rPr>
              <a:t>x</a:t>
            </a:r>
            <a:r>
              <a:rPr lang="en" altLang="zh-CN" sz="1800" dirty="0" err="1">
                <a:solidFill>
                  <a:srgbClr val="000000"/>
                </a:solidFill>
                <a:latin typeface="KaTeX_Main"/>
              </a:rPr>
              <a:t>,</a:t>
            </a:r>
            <a:r>
              <a:rPr lang="en" altLang="zh-CN" sz="1800" i="1" dirty="0" err="1">
                <a:solidFill>
                  <a:srgbClr val="000000"/>
                </a:solidFill>
                <a:latin typeface="KaTeX_Math"/>
              </a:rPr>
              <a:t>y</a:t>
            </a:r>
            <a:r>
              <a:rPr lang="en" altLang="zh-CN" sz="1800" dirty="0">
                <a:solidFill>
                  <a:srgbClr val="000000"/>
                </a:solidFill>
                <a:latin typeface="KaTeX_Main"/>
              </a:rPr>
              <a:t>​[</a:t>
            </a:r>
            <a:r>
              <a:rPr lang="en" altLang="zh-CN" sz="1800" dirty="0" err="1">
                <a:solidFill>
                  <a:srgbClr val="000000"/>
                </a:solidFill>
                <a:latin typeface="KaTeX_Main"/>
              </a:rPr>
              <a:t>log</a:t>
            </a:r>
            <a:r>
              <a:rPr lang="en" altLang="zh-CN" sz="1800" i="1" dirty="0" err="1">
                <a:solidFill>
                  <a:srgbClr val="000000"/>
                </a:solidFill>
                <a:latin typeface="KaTeX_Math"/>
              </a:rPr>
              <a:t>D</a:t>
            </a:r>
            <a:r>
              <a:rPr lang="en" altLang="zh-CN" sz="1800" dirty="0">
                <a:solidFill>
                  <a:srgbClr val="000000"/>
                </a:solidFill>
                <a:latin typeface="KaTeX_Main"/>
              </a:rPr>
              <a:t>(</a:t>
            </a:r>
            <a:r>
              <a:rPr lang="en" altLang="zh-CN" sz="1800" i="1" dirty="0" err="1">
                <a:solidFill>
                  <a:srgbClr val="000000"/>
                </a:solidFill>
                <a:latin typeface="KaTeX_Math"/>
              </a:rPr>
              <a:t>x</a:t>
            </a:r>
            <a:r>
              <a:rPr lang="en" altLang="zh-CN" sz="1800" dirty="0" err="1">
                <a:solidFill>
                  <a:srgbClr val="000000"/>
                </a:solidFill>
                <a:latin typeface="KaTeX_Main"/>
              </a:rPr>
              <a:t>,</a:t>
            </a:r>
            <a:r>
              <a:rPr lang="en" altLang="zh-CN" sz="1800" i="1" dirty="0" err="1">
                <a:solidFill>
                  <a:srgbClr val="000000"/>
                </a:solidFill>
                <a:latin typeface="KaTeX_Math"/>
              </a:rPr>
              <a:t>y</a:t>
            </a:r>
            <a:r>
              <a:rPr lang="en" altLang="zh-CN" sz="1800" dirty="0">
                <a:solidFill>
                  <a:srgbClr val="000000"/>
                </a:solidFill>
                <a:latin typeface="KaTeX_Main"/>
              </a:rPr>
              <a:t>)]+</a:t>
            </a:r>
            <a:r>
              <a:rPr lang="en" altLang="zh-CN" sz="1800" dirty="0" err="1">
                <a:solidFill>
                  <a:srgbClr val="000000"/>
                </a:solidFill>
                <a:latin typeface="KaTeX_AMS"/>
              </a:rPr>
              <a:t>E</a:t>
            </a:r>
            <a:r>
              <a:rPr lang="en" altLang="zh-CN" sz="1800" i="1" dirty="0" err="1">
                <a:solidFill>
                  <a:srgbClr val="000000"/>
                </a:solidFill>
                <a:latin typeface="KaTeX_Math"/>
              </a:rPr>
              <a:t>x</a:t>
            </a:r>
            <a:r>
              <a:rPr lang="en" altLang="zh-CN" sz="1800" dirty="0" err="1">
                <a:solidFill>
                  <a:srgbClr val="000000"/>
                </a:solidFill>
                <a:latin typeface="KaTeX_Main"/>
              </a:rPr>
              <a:t>,</a:t>
            </a:r>
            <a:r>
              <a:rPr lang="en" altLang="zh-CN" sz="1800" i="1" dirty="0" err="1">
                <a:solidFill>
                  <a:srgbClr val="000000"/>
                </a:solidFill>
                <a:latin typeface="KaTeX_Math"/>
              </a:rPr>
              <a:t>z</a:t>
            </a:r>
            <a:r>
              <a:rPr lang="en" altLang="zh-CN" sz="1800" dirty="0">
                <a:solidFill>
                  <a:srgbClr val="000000"/>
                </a:solidFill>
                <a:latin typeface="KaTeX_Main"/>
              </a:rPr>
              <a:t>​[log(1−</a:t>
            </a:r>
            <a:r>
              <a:rPr lang="en" altLang="zh-CN" sz="1800" i="1" dirty="0">
                <a:solidFill>
                  <a:srgbClr val="000000"/>
                </a:solidFill>
                <a:latin typeface="KaTeX_Math"/>
              </a:rPr>
              <a:t>D</a:t>
            </a:r>
            <a:r>
              <a:rPr lang="en" altLang="zh-CN" sz="1800" dirty="0">
                <a:solidFill>
                  <a:srgbClr val="000000"/>
                </a:solidFill>
                <a:latin typeface="KaTeX_Main"/>
              </a:rPr>
              <a:t>(</a:t>
            </a:r>
            <a:r>
              <a:rPr lang="en" altLang="zh-CN" sz="1800" i="1" dirty="0" err="1">
                <a:solidFill>
                  <a:srgbClr val="000000"/>
                </a:solidFill>
                <a:latin typeface="KaTeX_Math"/>
              </a:rPr>
              <a:t>x</a:t>
            </a:r>
            <a:r>
              <a:rPr lang="en" altLang="zh-CN" sz="1800" dirty="0" err="1">
                <a:solidFill>
                  <a:srgbClr val="000000"/>
                </a:solidFill>
                <a:latin typeface="KaTeX_Main"/>
              </a:rPr>
              <a:t>,</a:t>
            </a:r>
            <a:r>
              <a:rPr lang="en" altLang="zh-CN" sz="1800" i="1" dirty="0" err="1">
                <a:solidFill>
                  <a:srgbClr val="000000"/>
                </a:solidFill>
                <a:latin typeface="KaTeX_Math"/>
              </a:rPr>
              <a:t>G</a:t>
            </a:r>
            <a:r>
              <a:rPr lang="en" altLang="zh-CN" sz="1800" dirty="0">
                <a:solidFill>
                  <a:srgbClr val="000000"/>
                </a:solidFill>
                <a:latin typeface="KaTeX_Main"/>
              </a:rPr>
              <a:t>(</a:t>
            </a:r>
            <a:r>
              <a:rPr lang="en" altLang="zh-CN" sz="1800" i="1" dirty="0" err="1">
                <a:solidFill>
                  <a:srgbClr val="000000"/>
                </a:solidFill>
                <a:latin typeface="KaTeX_Math"/>
              </a:rPr>
              <a:t>x</a:t>
            </a:r>
            <a:r>
              <a:rPr lang="en" altLang="zh-CN" sz="1800" dirty="0" err="1">
                <a:solidFill>
                  <a:srgbClr val="000000"/>
                </a:solidFill>
                <a:latin typeface="KaTeX_Main"/>
              </a:rPr>
              <a:t>,</a:t>
            </a:r>
            <a:r>
              <a:rPr lang="en" altLang="zh-CN" sz="1800" i="1" dirty="0" err="1">
                <a:solidFill>
                  <a:srgbClr val="000000"/>
                </a:solidFill>
                <a:latin typeface="KaTeX_Math"/>
              </a:rPr>
              <a:t>z</a:t>
            </a:r>
            <a:r>
              <a:rPr lang="en" altLang="zh-CN" sz="1800" dirty="0">
                <a:solidFill>
                  <a:srgbClr val="000000"/>
                </a:solidFill>
                <a:latin typeface="KaTeX_Main"/>
              </a:rPr>
              <a:t>))],​</a:t>
            </a:r>
            <a:endParaRPr lang="en" altLang="zh-CN" sz="1800" dirty="0">
              <a:solidFill>
                <a:schemeClr val="bg1">
                  <a:lumMod val="50000"/>
                </a:schemeClr>
              </a:solidFill>
            </a:endParaRPr>
          </a:p>
          <a:p>
            <a:pPr>
              <a:buNone/>
            </a:pPr>
            <a:r>
              <a:rPr lang="en" altLang="zh-CN" sz="1800" dirty="0">
                <a:solidFill>
                  <a:schemeClr val="bg1">
                    <a:lumMod val="50000"/>
                  </a:schemeClr>
                </a:solidFill>
              </a:rPr>
              <a:t>z</a:t>
            </a:r>
            <a:r>
              <a:rPr lang="zh-CN" altLang="en-US" sz="1800" dirty="0">
                <a:solidFill>
                  <a:schemeClr val="bg1">
                    <a:lumMod val="50000"/>
                  </a:schemeClr>
                </a:solidFill>
              </a:rPr>
              <a:t>表示随机噪声，判别器</a:t>
            </a:r>
            <a:r>
              <a:rPr lang="en" altLang="zh-CN" sz="1800" dirty="0">
                <a:solidFill>
                  <a:schemeClr val="bg1">
                    <a:lumMod val="50000"/>
                  </a:schemeClr>
                </a:solidFill>
              </a:rPr>
              <a:t>D</a:t>
            </a:r>
            <a:r>
              <a:rPr lang="zh-CN" altLang="en-US" sz="1800" dirty="0">
                <a:solidFill>
                  <a:schemeClr val="bg1">
                    <a:lumMod val="50000"/>
                  </a:schemeClr>
                </a:solidFill>
              </a:rPr>
              <a:t>的优化目标是使得</a:t>
            </a:r>
            <a:r>
              <a:rPr lang="en" altLang="zh-CN" sz="1800" dirty="0" err="1">
                <a:solidFill>
                  <a:schemeClr val="bg1">
                    <a:lumMod val="50000"/>
                  </a:schemeClr>
                </a:solidFill>
              </a:rPr>
              <a:t>LcGAN</a:t>
            </a:r>
            <a:r>
              <a:rPr lang="en" altLang="zh-CN" sz="1800" dirty="0">
                <a:solidFill>
                  <a:schemeClr val="bg1">
                    <a:lumMod val="50000"/>
                  </a:schemeClr>
                </a:solidFill>
              </a:rPr>
              <a:t>(G,D)</a:t>
            </a:r>
            <a:r>
              <a:rPr lang="zh-CN" altLang="en-US" sz="1800" dirty="0">
                <a:solidFill>
                  <a:schemeClr val="bg1">
                    <a:lumMod val="50000"/>
                  </a:schemeClr>
                </a:solidFill>
              </a:rPr>
              <a:t>的值越大越好，而生成器</a:t>
            </a:r>
            <a:r>
              <a:rPr lang="en" altLang="zh-CN" sz="1800" dirty="0">
                <a:solidFill>
                  <a:schemeClr val="bg1">
                    <a:lumMod val="50000"/>
                  </a:schemeClr>
                </a:solidFill>
              </a:rPr>
              <a:t>G</a:t>
            </a:r>
            <a:r>
              <a:rPr lang="zh-CN" altLang="en-US" sz="1800" dirty="0">
                <a:solidFill>
                  <a:schemeClr val="bg1">
                    <a:lumMod val="50000"/>
                  </a:schemeClr>
                </a:solidFill>
              </a:rPr>
              <a:t>的优化目标是使得</a:t>
            </a:r>
            <a:r>
              <a:rPr lang="en" altLang="zh-CN" sz="1800" dirty="0">
                <a:solidFill>
                  <a:schemeClr val="bg1">
                    <a:lumMod val="50000"/>
                  </a:schemeClr>
                </a:solidFill>
              </a:rPr>
              <a:t>log(1−D(</a:t>
            </a:r>
            <a:r>
              <a:rPr lang="en" altLang="zh-CN" sz="1800" dirty="0" err="1">
                <a:solidFill>
                  <a:schemeClr val="bg1">
                    <a:lumMod val="50000"/>
                  </a:schemeClr>
                </a:solidFill>
              </a:rPr>
              <a:t>x,G</a:t>
            </a:r>
            <a:r>
              <a:rPr lang="en" altLang="zh-CN" sz="1800" dirty="0">
                <a:solidFill>
                  <a:schemeClr val="bg1">
                    <a:lumMod val="50000"/>
                  </a:schemeClr>
                </a:solidFill>
              </a:rPr>
              <a:t>(</a:t>
            </a:r>
            <a:r>
              <a:rPr lang="en" altLang="zh-CN" sz="1800" dirty="0" err="1">
                <a:solidFill>
                  <a:schemeClr val="bg1">
                    <a:lumMod val="50000"/>
                  </a:schemeClr>
                </a:solidFill>
              </a:rPr>
              <a:t>x,z</a:t>
            </a:r>
            <a:r>
              <a:rPr lang="en" altLang="zh-CN" sz="1800" dirty="0">
                <a:solidFill>
                  <a:schemeClr val="bg1">
                    <a:lumMod val="50000"/>
                  </a:schemeClr>
                </a:solidFill>
              </a:rPr>
              <a:t>))) </a:t>
            </a:r>
            <a:r>
              <a:rPr lang="zh-CN" altLang="en-US" sz="1800" dirty="0">
                <a:solidFill>
                  <a:schemeClr val="bg1">
                    <a:lumMod val="50000"/>
                  </a:schemeClr>
                </a:solidFill>
              </a:rPr>
              <a:t>越小越好。</a:t>
            </a:r>
          </a:p>
          <a:p>
            <a:pPr>
              <a:buNone/>
            </a:pPr>
            <a:r>
              <a:rPr lang="zh-CN" altLang="en-US" sz="1800" dirty="0">
                <a:solidFill>
                  <a:schemeClr val="bg1">
                    <a:lumMod val="50000"/>
                  </a:schemeClr>
                </a:solidFill>
              </a:rPr>
              <a:t>      这里需要注意的是正如</a:t>
            </a:r>
            <a:r>
              <a:rPr lang="en" altLang="zh-CN" sz="1800" dirty="0">
                <a:solidFill>
                  <a:schemeClr val="bg1">
                    <a:lumMod val="50000"/>
                  </a:schemeClr>
                </a:solidFill>
              </a:rPr>
              <a:t>GAN</a:t>
            </a:r>
            <a:r>
              <a:rPr lang="zh-CN" altLang="en-US" sz="1800" dirty="0">
                <a:solidFill>
                  <a:schemeClr val="bg1">
                    <a:lumMod val="50000"/>
                  </a:schemeClr>
                </a:solidFill>
              </a:rPr>
              <a:t>论文提到的，这样的计算方法在训练时容易出现饱和现象，也就是判别器</a:t>
            </a:r>
            <a:r>
              <a:rPr lang="en" altLang="zh-CN" sz="1800" dirty="0">
                <a:solidFill>
                  <a:schemeClr val="bg1">
                    <a:lumMod val="50000"/>
                  </a:schemeClr>
                </a:solidFill>
              </a:rPr>
              <a:t>D</a:t>
            </a:r>
            <a:r>
              <a:rPr lang="zh-CN" altLang="en-US" sz="1800" dirty="0">
                <a:solidFill>
                  <a:schemeClr val="bg1">
                    <a:lumMod val="50000"/>
                  </a:schemeClr>
                </a:solidFill>
              </a:rPr>
              <a:t>很强大，但是生成器</a:t>
            </a:r>
            <a:r>
              <a:rPr lang="en" altLang="zh-CN" sz="1800" dirty="0">
                <a:solidFill>
                  <a:schemeClr val="bg1">
                    <a:lumMod val="50000"/>
                  </a:schemeClr>
                </a:solidFill>
              </a:rPr>
              <a:t>G</a:t>
            </a:r>
            <a:r>
              <a:rPr lang="zh-CN" altLang="en-US" sz="1800" dirty="0">
                <a:solidFill>
                  <a:schemeClr val="bg1">
                    <a:lumMod val="50000"/>
                  </a:schemeClr>
                </a:solidFill>
              </a:rPr>
              <a:t>很弱小，导致生成器</a:t>
            </a:r>
            <a:r>
              <a:rPr lang="en" altLang="zh-CN" sz="1800" dirty="0">
                <a:solidFill>
                  <a:schemeClr val="bg1">
                    <a:lumMod val="50000"/>
                  </a:schemeClr>
                </a:solidFill>
              </a:rPr>
              <a:t>G</a:t>
            </a:r>
            <a:r>
              <a:rPr lang="zh-CN" altLang="en-US" sz="1800" dirty="0">
                <a:solidFill>
                  <a:schemeClr val="bg1">
                    <a:lumMod val="50000"/>
                  </a:schemeClr>
                </a:solidFill>
              </a:rPr>
              <a:t>基本上训练不起来，因此可以将生成器</a:t>
            </a:r>
            <a:r>
              <a:rPr lang="en" altLang="zh-CN" sz="1800" dirty="0">
                <a:solidFill>
                  <a:schemeClr val="bg1">
                    <a:lumMod val="50000"/>
                  </a:schemeClr>
                </a:solidFill>
              </a:rPr>
              <a:t>G</a:t>
            </a:r>
            <a:r>
              <a:rPr lang="zh-CN" altLang="en-US" sz="1800" dirty="0">
                <a:solidFill>
                  <a:schemeClr val="bg1">
                    <a:lumMod val="50000"/>
                  </a:schemeClr>
                </a:solidFill>
              </a:rPr>
              <a:t>的优化目标从最小化</a:t>
            </a:r>
            <a:r>
              <a:rPr lang="en" altLang="zh-CN" sz="1800" dirty="0">
                <a:solidFill>
                  <a:schemeClr val="bg1">
                    <a:lumMod val="50000"/>
                  </a:schemeClr>
                </a:solidFill>
              </a:rPr>
              <a:t>log(1−D(</a:t>
            </a:r>
            <a:r>
              <a:rPr lang="en" altLang="zh-CN" sz="1800" dirty="0" err="1">
                <a:solidFill>
                  <a:schemeClr val="bg1">
                    <a:lumMod val="50000"/>
                  </a:schemeClr>
                </a:solidFill>
              </a:rPr>
              <a:t>x,G</a:t>
            </a:r>
            <a:r>
              <a:rPr lang="en" altLang="zh-CN" sz="1800" dirty="0">
                <a:solidFill>
                  <a:schemeClr val="bg1">
                    <a:lumMod val="50000"/>
                  </a:schemeClr>
                </a:solidFill>
              </a:rPr>
              <a:t>(</a:t>
            </a:r>
            <a:r>
              <a:rPr lang="en" altLang="zh-CN" sz="1800" dirty="0" err="1">
                <a:solidFill>
                  <a:schemeClr val="bg1">
                    <a:lumMod val="50000"/>
                  </a:schemeClr>
                </a:solidFill>
              </a:rPr>
              <a:t>x,z</a:t>
            </a:r>
            <a:r>
              <a:rPr lang="en" altLang="zh-CN" sz="1800" dirty="0">
                <a:solidFill>
                  <a:schemeClr val="bg1">
                    <a:lumMod val="50000"/>
                  </a:schemeClr>
                </a:solidFill>
              </a:rPr>
              <a:t>)))</a:t>
            </a:r>
            <a:r>
              <a:rPr lang="zh-CN" altLang="en-US" sz="1800" dirty="0">
                <a:solidFill>
                  <a:schemeClr val="bg1">
                    <a:lumMod val="50000"/>
                  </a:schemeClr>
                </a:solidFill>
              </a:rPr>
              <a:t>修改为最大化</a:t>
            </a:r>
            <a:r>
              <a:rPr lang="en" altLang="zh-CN" sz="1800" dirty="0">
                <a:solidFill>
                  <a:schemeClr val="bg1">
                    <a:lumMod val="50000"/>
                  </a:schemeClr>
                </a:solidFill>
              </a:rPr>
              <a:t>log(D(</a:t>
            </a:r>
            <a:r>
              <a:rPr lang="en" altLang="zh-CN" sz="1800" dirty="0" err="1">
                <a:solidFill>
                  <a:schemeClr val="bg1">
                    <a:lumMod val="50000"/>
                  </a:schemeClr>
                </a:solidFill>
              </a:rPr>
              <a:t>x,G</a:t>
            </a:r>
            <a:r>
              <a:rPr lang="en" altLang="zh-CN" sz="1800" dirty="0">
                <a:solidFill>
                  <a:schemeClr val="bg1">
                    <a:lumMod val="50000"/>
                  </a:schemeClr>
                </a:solidFill>
              </a:rPr>
              <a:t>(</a:t>
            </a:r>
            <a:r>
              <a:rPr lang="en" altLang="zh-CN" sz="1800" dirty="0" err="1">
                <a:solidFill>
                  <a:schemeClr val="bg1">
                    <a:lumMod val="50000"/>
                  </a:schemeClr>
                </a:solidFill>
              </a:rPr>
              <a:t>x,z</a:t>
            </a:r>
            <a:r>
              <a:rPr lang="en" altLang="zh-CN" sz="1800" dirty="0">
                <a:solidFill>
                  <a:schemeClr val="bg1">
                    <a:lumMod val="50000"/>
                  </a:schemeClr>
                </a:solidFill>
              </a:rPr>
              <a:t>))) </a:t>
            </a:r>
            <a:r>
              <a:rPr lang="zh-CN" altLang="en" sz="1800" dirty="0">
                <a:solidFill>
                  <a:schemeClr val="bg1">
                    <a:lumMod val="50000"/>
                  </a:schemeClr>
                </a:solidFill>
              </a:rPr>
              <a:t>，</a:t>
            </a:r>
            <a:r>
              <a:rPr lang="en" altLang="zh-CN" sz="1800" dirty="0">
                <a:solidFill>
                  <a:schemeClr val="bg1">
                    <a:lumMod val="50000"/>
                  </a:schemeClr>
                </a:solidFill>
              </a:rPr>
              <a:t>Pix2Pix</a:t>
            </a:r>
            <a:r>
              <a:rPr lang="zh-CN" altLang="en-US" sz="1800" dirty="0">
                <a:solidFill>
                  <a:schemeClr val="bg1">
                    <a:lumMod val="50000"/>
                  </a:schemeClr>
                </a:solidFill>
              </a:rPr>
              <a:t>算法采用修改后的优化目标。</a:t>
            </a:r>
          </a:p>
          <a:p>
            <a:pPr>
              <a:buNone/>
            </a:pPr>
            <a:r>
              <a:rPr lang="zh-CN" altLang="en-US" sz="1800" dirty="0">
                <a:solidFill>
                  <a:schemeClr val="bg1">
                    <a:lumMod val="50000"/>
                  </a:schemeClr>
                </a:solidFill>
              </a:rPr>
              <a:t>      另一部分是</a:t>
            </a:r>
            <a:r>
              <a:rPr lang="en" altLang="zh-CN" sz="1800" dirty="0">
                <a:solidFill>
                  <a:schemeClr val="bg1">
                    <a:lumMod val="50000"/>
                  </a:schemeClr>
                </a:solidFill>
              </a:rPr>
              <a:t>L1</a:t>
            </a:r>
            <a:r>
              <a:rPr lang="zh-CN" altLang="en-US" sz="1800" dirty="0">
                <a:solidFill>
                  <a:schemeClr val="bg1">
                    <a:lumMod val="50000"/>
                  </a:schemeClr>
                </a:solidFill>
              </a:rPr>
              <a:t>距离，用来约束生成图像和真实图像之间的差异，这部分借鉴了其他基于</a:t>
            </a:r>
            <a:r>
              <a:rPr lang="en" altLang="zh-CN" sz="1800" dirty="0">
                <a:solidFill>
                  <a:schemeClr val="bg1">
                    <a:lumMod val="50000"/>
                  </a:schemeClr>
                </a:solidFill>
              </a:rPr>
              <a:t>GAN</a:t>
            </a:r>
            <a:r>
              <a:rPr lang="zh-CN" altLang="en-US" sz="1800" dirty="0">
                <a:solidFill>
                  <a:schemeClr val="bg1">
                    <a:lumMod val="50000"/>
                  </a:schemeClr>
                </a:solidFill>
              </a:rPr>
              <a:t>做图像翻译的思想，只不过这里用</a:t>
            </a:r>
            <a:r>
              <a:rPr lang="en" altLang="zh-CN" sz="1800" dirty="0">
                <a:solidFill>
                  <a:schemeClr val="bg1">
                    <a:lumMod val="50000"/>
                  </a:schemeClr>
                </a:solidFill>
              </a:rPr>
              <a:t>L1</a:t>
            </a:r>
            <a:r>
              <a:rPr lang="zh-CN" altLang="en-US" sz="1800" dirty="0">
                <a:solidFill>
                  <a:schemeClr val="bg1">
                    <a:lumMod val="50000"/>
                  </a:schemeClr>
                </a:solidFill>
              </a:rPr>
              <a:t>而不是</a:t>
            </a:r>
            <a:r>
              <a:rPr lang="en" altLang="zh-CN" sz="1800" dirty="0">
                <a:solidFill>
                  <a:schemeClr val="bg1">
                    <a:lumMod val="50000"/>
                  </a:schemeClr>
                </a:solidFill>
              </a:rPr>
              <a:t>L2</a:t>
            </a:r>
            <a:r>
              <a:rPr lang="zh-CN" altLang="en" sz="1800" dirty="0">
                <a:solidFill>
                  <a:schemeClr val="bg1">
                    <a:lumMod val="50000"/>
                  </a:schemeClr>
                </a:solidFill>
              </a:rPr>
              <a:t>，</a:t>
            </a:r>
            <a:r>
              <a:rPr lang="zh-CN" altLang="en-US" sz="1800" dirty="0">
                <a:solidFill>
                  <a:schemeClr val="bg1">
                    <a:lumMod val="50000"/>
                  </a:schemeClr>
                </a:solidFill>
              </a:rPr>
              <a:t>目的是减少生成图像的模糊。</a:t>
            </a:r>
          </a:p>
        </p:txBody>
      </p:sp>
      <p:sp>
        <p:nvSpPr>
          <p:cNvPr id="37" name="弧形 36"/>
          <p:cNvSpPr/>
          <p:nvPr/>
        </p:nvSpPr>
        <p:spPr>
          <a:xfrm>
            <a:off x="3637272" y="635012"/>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9491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par>
                                <p:cTn id="25" presetID="2" presetClass="entr" presetSubtype="8" fill="hold" grpId="0" nodeType="withEffect">
                                  <p:stCondLst>
                                    <p:cond delay="5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2" presetClass="entr" presetSubtype="2" fill="hold" grpId="0" nodeType="withEffect">
                                  <p:stCondLst>
                                    <p:cond delay="25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2000"/>
                            </p:stCondLst>
                            <p:childTnLst>
                              <p:par>
                                <p:cTn id="33" presetID="42"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1000"/>
                                        <p:tgtEl>
                                          <p:spTgt spid="62"/>
                                        </p:tgtEl>
                                      </p:cBhvr>
                                    </p:animEffect>
                                    <p:anim calcmode="lin" valueType="num">
                                      <p:cBhvr>
                                        <p:cTn id="36" dur="1000" fill="hold"/>
                                        <p:tgtEl>
                                          <p:spTgt spid="62"/>
                                        </p:tgtEl>
                                        <p:attrNameLst>
                                          <p:attrName>ppt_x</p:attrName>
                                        </p:attrNameLst>
                                      </p:cBhvr>
                                      <p:tavLst>
                                        <p:tav tm="0">
                                          <p:val>
                                            <p:strVal val="#ppt_x"/>
                                          </p:val>
                                        </p:tav>
                                        <p:tav tm="100000">
                                          <p:val>
                                            <p:strVal val="#ppt_x"/>
                                          </p:val>
                                        </p:tav>
                                      </p:tavLst>
                                    </p:anim>
                                    <p:anim calcmode="lin" valueType="num">
                                      <p:cBhvr>
                                        <p:cTn id="37"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6" grpId="0"/>
      <p:bldP spid="37" grpId="0" bldLvl="0" animBg="1"/>
      <p:bldP spid="4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模型训练</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21</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0" y="1399323"/>
            <a:ext cx="9144000" cy="3308060"/>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479772" y="731739"/>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模型训练及效果展示</a:t>
            </a:r>
          </a:p>
        </p:txBody>
      </p:sp>
      <p:sp>
        <p:nvSpPr>
          <p:cNvPr id="34" name="Rectangle 2"/>
          <p:cNvSpPr/>
          <p:nvPr/>
        </p:nvSpPr>
        <p:spPr>
          <a:xfrm>
            <a:off x="101720" y="1722095"/>
            <a:ext cx="4411768" cy="2686246"/>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7" name="弧形 36"/>
          <p:cNvSpPr/>
          <p:nvPr/>
        </p:nvSpPr>
        <p:spPr>
          <a:xfrm>
            <a:off x="3131840" y="671021"/>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Rectangle 2">
            <a:extLst>
              <a:ext uri="{FF2B5EF4-FFF2-40B4-BE49-F238E27FC236}">
                <a16:creationId xmlns:a16="http://schemas.microsoft.com/office/drawing/2014/main" id="{7FA09A86-FCC8-294B-8484-4C1016D7FB86}"/>
              </a:ext>
            </a:extLst>
          </p:cNvPr>
          <p:cNvSpPr/>
          <p:nvPr/>
        </p:nvSpPr>
        <p:spPr>
          <a:xfrm>
            <a:off x="4622860" y="1710230"/>
            <a:ext cx="4411768" cy="2686246"/>
          </a:xfrm>
          <a:prstGeom prst="rect">
            <a:avLst/>
          </a:prstGeom>
          <a:blipFill>
            <a:blip r:embed="rId4">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Tree>
    <p:extLst>
      <p:ext uri="{BB962C8B-B14F-4D97-AF65-F5344CB8AC3E}">
        <p14:creationId xmlns:p14="http://schemas.microsoft.com/office/powerpoint/2010/main" val="1787642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7" grpId="0" bldLvl="0" animBg="1"/>
      <p:bldP spid="44" grpId="0" bldLvl="0" animBg="1"/>
      <p:bldP spid="2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9" name="组合 158"/>
          <p:cNvGrpSpPr/>
          <p:nvPr/>
        </p:nvGrpSpPr>
        <p:grpSpPr>
          <a:xfrm>
            <a:off x="2064628" y="1988867"/>
            <a:ext cx="1384430" cy="1248221"/>
            <a:chOff x="3720691" y="2824413"/>
            <a:chExt cx="1341120" cy="1209172"/>
          </a:xfrm>
        </p:grpSpPr>
        <p:sp>
          <p:nvSpPr>
            <p:cNvPr id="1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62"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69" name="组合 168"/>
          <p:cNvGrpSpPr/>
          <p:nvPr/>
        </p:nvGrpSpPr>
        <p:grpSpPr>
          <a:xfrm>
            <a:off x="3350801" y="2079269"/>
            <a:ext cx="208734" cy="138347"/>
            <a:chOff x="9482595" y="2565731"/>
            <a:chExt cx="278384" cy="184511"/>
          </a:xfrm>
        </p:grpSpPr>
        <p:sp>
          <p:nvSpPr>
            <p:cNvPr id="170" name="椭圆 169"/>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圆角矩形 15"/>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17" name="矩形 16"/>
          <p:cNvSpPr/>
          <p:nvPr/>
        </p:nvSpPr>
        <p:spPr>
          <a:xfrm>
            <a:off x="4986621" y="1964856"/>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TextBox 17"/>
          <p:cNvSpPr txBox="1"/>
          <p:nvPr/>
        </p:nvSpPr>
        <p:spPr>
          <a:xfrm flipH="1">
            <a:off x="4410024" y="2091923"/>
            <a:ext cx="269960" cy="845820"/>
          </a:xfrm>
          <a:prstGeom prst="rect">
            <a:avLst/>
          </a:prstGeom>
          <a:noFill/>
        </p:spPr>
        <p:txBody>
          <a:bodyPr wrap="square" rtlCol="0">
            <a:spAutoFit/>
          </a:bodyPr>
          <a:lstStyle/>
          <a:p>
            <a:pPr algn="ctr"/>
            <a:r>
              <a:rPr lang="en-US" sz="4950" b="1" dirty="0">
                <a:solidFill>
                  <a:schemeClr val="bg1"/>
                </a:solidFill>
                <a:latin typeface="方正兰亭黑简体" panose="02000000000000000000" pitchFamily="2" charset="-122"/>
                <a:ea typeface="方正兰亭黑简体" panose="02000000000000000000" pitchFamily="2" charset="-122"/>
              </a:rPr>
              <a:t>5</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9" name="文本框 9"/>
          <p:cNvSpPr txBox="1"/>
          <p:nvPr/>
        </p:nvSpPr>
        <p:spPr>
          <a:xfrm>
            <a:off x="5219903" y="2004841"/>
            <a:ext cx="2051694" cy="375088"/>
          </a:xfrm>
          <a:prstGeom prst="rect">
            <a:avLst/>
          </a:prstGeom>
          <a:noFill/>
        </p:spPr>
        <p:txBody>
          <a:bodyPr wrap="square" lIns="51421" tIns="25710" rIns="51421" bIns="25710" rtlCol="0">
            <a:spAutoFit/>
          </a:bodyPr>
          <a:lstStyle/>
          <a:p>
            <a:pPr marL="0" lvl="1"/>
            <a:r>
              <a:rPr lang="zh-CN" altLang="en-US" sz="2100" b="1" dirty="0">
                <a:solidFill>
                  <a:schemeClr val="bg1"/>
                </a:solidFill>
                <a:latin typeface="微软雅黑" panose="020B0503020204020204" pitchFamily="34" charset="-122"/>
                <a:ea typeface="微软雅黑" panose="020B0503020204020204" pitchFamily="34" charset="-122"/>
              </a:rPr>
              <a:t>项目总结</a:t>
            </a:r>
          </a:p>
        </p:txBody>
      </p:sp>
      <p:grpSp>
        <p:nvGrpSpPr>
          <p:cNvPr id="20" name="组合 19"/>
          <p:cNvGrpSpPr/>
          <p:nvPr/>
        </p:nvGrpSpPr>
        <p:grpSpPr>
          <a:xfrm>
            <a:off x="5404181" y="2558480"/>
            <a:ext cx="1612482" cy="284468"/>
            <a:chOff x="4316089" y="3284984"/>
            <a:chExt cx="1489981" cy="173416"/>
          </a:xfrm>
        </p:grpSpPr>
        <p:sp>
          <p:nvSpPr>
            <p:cNvPr id="21" name="文本框 9"/>
            <p:cNvSpPr txBox="1"/>
            <p:nvPr/>
          </p:nvSpPr>
          <p:spPr>
            <a:xfrm>
              <a:off x="4581935" y="3284984"/>
              <a:ext cx="1224135" cy="168863"/>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研究总结</a:t>
              </a:r>
            </a:p>
          </p:txBody>
        </p:sp>
        <p:grpSp>
          <p:nvGrpSpPr>
            <p:cNvPr id="22" name="组合 21"/>
            <p:cNvGrpSpPr/>
            <p:nvPr/>
          </p:nvGrpSpPr>
          <p:grpSpPr>
            <a:xfrm>
              <a:off x="4316089" y="3289538"/>
              <a:ext cx="195702" cy="168862"/>
              <a:chOff x="4951893" y="3690169"/>
              <a:chExt cx="195702" cy="168862"/>
            </a:xfrm>
          </p:grpSpPr>
          <p:sp>
            <p:nvSpPr>
              <p:cNvPr id="23" name="椭圆 22"/>
              <p:cNvSpPr/>
              <p:nvPr/>
            </p:nvSpPr>
            <p:spPr>
              <a:xfrm>
                <a:off x="4951893" y="3690169"/>
                <a:ext cx="195702" cy="168862"/>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4" name="等腰三角形 23"/>
              <p:cNvSpPr/>
              <p:nvPr/>
            </p:nvSpPr>
            <p:spPr>
              <a:xfrm rot="5400000">
                <a:off x="5002766" y="3712709"/>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30" name="组合 29"/>
          <p:cNvGrpSpPr/>
          <p:nvPr/>
        </p:nvGrpSpPr>
        <p:grpSpPr>
          <a:xfrm>
            <a:off x="7062130" y="2565952"/>
            <a:ext cx="1504825" cy="276999"/>
            <a:chOff x="4337928" y="3303188"/>
            <a:chExt cx="1777847" cy="172892"/>
          </a:xfrm>
        </p:grpSpPr>
        <p:sp>
          <p:nvSpPr>
            <p:cNvPr id="31" name="文本框 9"/>
            <p:cNvSpPr txBox="1"/>
            <p:nvPr/>
          </p:nvSpPr>
          <p:spPr>
            <a:xfrm>
              <a:off x="4603608" y="3303188"/>
              <a:ext cx="1512167" cy="172892"/>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参考文献</a:t>
              </a:r>
            </a:p>
          </p:txBody>
        </p:sp>
        <p:grpSp>
          <p:nvGrpSpPr>
            <p:cNvPr id="32" name="组合 31"/>
            <p:cNvGrpSpPr/>
            <p:nvPr/>
          </p:nvGrpSpPr>
          <p:grpSpPr>
            <a:xfrm>
              <a:off x="4337928" y="3316405"/>
              <a:ext cx="212539" cy="159675"/>
              <a:chOff x="4973732" y="3717036"/>
              <a:chExt cx="212539" cy="159675"/>
            </a:xfrm>
          </p:grpSpPr>
          <p:sp>
            <p:nvSpPr>
              <p:cNvPr id="33" name="椭圆 32"/>
              <p:cNvSpPr/>
              <p:nvPr/>
            </p:nvSpPr>
            <p:spPr>
              <a:xfrm>
                <a:off x="4973732" y="3717036"/>
                <a:ext cx="212539" cy="159675"/>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34" name="等腰三角形 33"/>
              <p:cNvSpPr/>
              <p:nvPr/>
            </p:nvSpPr>
            <p:spPr>
              <a:xfrm rot="5400000">
                <a:off x="5041269" y="3738739"/>
                <a:ext cx="130606" cy="1194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sp>
        <p:nvSpPr>
          <p:cNvPr id="45" name="Freeform 206"/>
          <p:cNvSpPr>
            <a:spLocks noChangeAspect="1" noEditPoints="1"/>
          </p:cNvSpPr>
          <p:nvPr/>
        </p:nvSpPr>
        <p:spPr bwMode="auto">
          <a:xfrm>
            <a:off x="2517460" y="2264788"/>
            <a:ext cx="544277" cy="65791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0-#ppt_w/2"/>
                                          </p:val>
                                        </p:tav>
                                        <p:tav tm="100000">
                                          <p:val>
                                            <p:strVal val="#ppt_x"/>
                                          </p:val>
                                        </p:tav>
                                      </p:tavLst>
                                    </p:anim>
                                    <p:anim calcmode="lin" valueType="num">
                                      <p:cBhvr additive="base">
                                        <p:cTn id="8" dur="500" fill="hold"/>
                                        <p:tgtEl>
                                          <p:spTgt spid="1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fill="hold"/>
                                        <p:tgtEl>
                                          <p:spTgt spid="162"/>
                                        </p:tgtEl>
                                        <p:attrNameLst>
                                          <p:attrName>ppt_x</p:attrName>
                                        </p:attrNameLst>
                                      </p:cBhvr>
                                      <p:tavLst>
                                        <p:tav tm="0">
                                          <p:val>
                                            <p:strVal val="0-#ppt_w/2"/>
                                          </p:val>
                                        </p:tav>
                                        <p:tav tm="100000">
                                          <p:val>
                                            <p:strVal val="#ppt_x"/>
                                          </p:val>
                                        </p:tav>
                                      </p:tavLst>
                                    </p:anim>
                                    <p:anim calcmode="lin" valueType="num">
                                      <p:cBhvr additive="base">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0-#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53" presetClass="entr" presetSubtype="16" fill="hold"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53" presetClass="entr" presetSubtype="16" fill="hold" nodeType="withEffect">
                                  <p:stCondLst>
                                    <p:cond delay="5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par>
                          <p:cTn id="47" fill="hold">
                            <p:stCondLst>
                              <p:cond delay="1000"/>
                            </p:stCondLst>
                            <p:childTnLst>
                              <p:par>
                                <p:cTn id="48" presetID="42" presetClass="entr" presetSubtype="0" fill="hold" nodeType="after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1000"/>
                                        <p:tgtEl>
                                          <p:spTgt spid="169"/>
                                        </p:tgtEl>
                                      </p:cBhvr>
                                    </p:animEffect>
                                    <p:anim calcmode="lin" valueType="num">
                                      <p:cBhvr>
                                        <p:cTn id="51" dur="1000" fill="hold"/>
                                        <p:tgtEl>
                                          <p:spTgt spid="169"/>
                                        </p:tgtEl>
                                        <p:attrNameLst>
                                          <p:attrName>ppt_x</p:attrName>
                                        </p:attrNameLst>
                                      </p:cBhvr>
                                      <p:tavLst>
                                        <p:tav tm="0">
                                          <p:val>
                                            <p:strVal val="#ppt_x"/>
                                          </p:val>
                                        </p:tav>
                                        <p:tav tm="100000">
                                          <p:val>
                                            <p:strVal val="#ppt_x"/>
                                          </p:val>
                                        </p:tav>
                                      </p:tavLst>
                                    </p:anim>
                                    <p:anim calcmode="lin" valueType="num">
                                      <p:cBhvr>
                                        <p:cTn id="52"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162" grpId="0" bldLvl="0" animBg="1"/>
      <p:bldP spid="16" grpId="0" bldLvl="0" animBg="1"/>
      <p:bldP spid="17" grpId="0" bldLvl="0" animBg="1"/>
      <p:bldP spid="18" grpId="0"/>
      <p:bldP spid="19" grpId="0"/>
      <p:bldP spid="4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3148753"/>
            <a:ext cx="9144000" cy="1999176"/>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0" y="1182857"/>
            <a:ext cx="9144000" cy="1823322"/>
          </a:xfrm>
          <a:prstGeom prst="rect">
            <a:avLst/>
          </a:prstGeom>
          <a:solidFill>
            <a:schemeClr val="bg1">
              <a:lumMod val="50000"/>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3"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项目总结</a:t>
            </a: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23</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grpSp>
        <p:nvGrpSpPr>
          <p:cNvPr id="65" name="组合 64"/>
          <p:cNvGrpSpPr/>
          <p:nvPr/>
        </p:nvGrpSpPr>
        <p:grpSpPr>
          <a:xfrm>
            <a:off x="414620" y="142563"/>
            <a:ext cx="502789" cy="453321"/>
            <a:chOff x="5424755" y="1340768"/>
            <a:chExt cx="670560" cy="604586"/>
          </a:xfrm>
        </p:grpSpPr>
        <p:grpSp>
          <p:nvGrpSpPr>
            <p:cNvPr id="66" name="组合 65"/>
            <p:cNvGrpSpPr/>
            <p:nvPr/>
          </p:nvGrpSpPr>
          <p:grpSpPr>
            <a:xfrm>
              <a:off x="5424755" y="1340768"/>
              <a:ext cx="670560" cy="604586"/>
              <a:chOff x="3720691" y="2824413"/>
              <a:chExt cx="1341120" cy="1209172"/>
            </a:xfrm>
          </p:grpSpPr>
          <p:sp>
            <p:nvSpPr>
              <p:cNvPr id="6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6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83" name="Freeform 206"/>
          <p:cNvSpPr>
            <a:spLocks noChangeAspect="1" noEditPoints="1"/>
          </p:cNvSpPr>
          <p:nvPr/>
        </p:nvSpPr>
        <p:spPr bwMode="auto">
          <a:xfrm>
            <a:off x="584886" y="250547"/>
            <a:ext cx="207678" cy="25103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Rectangle 4"/>
          <p:cNvSpPr txBox="1">
            <a:spLocks noChangeArrowheads="1"/>
          </p:cNvSpPr>
          <p:nvPr/>
        </p:nvSpPr>
        <p:spPr bwMode="auto">
          <a:xfrm>
            <a:off x="2628290" y="857910"/>
            <a:ext cx="3925630"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项目总结</a:t>
            </a:r>
            <a:endParaRPr lang="zh-CN" sz="1800" b="0" dirty="0">
              <a:solidFill>
                <a:srgbClr val="414455"/>
              </a:solidFill>
              <a:latin typeface="微软雅黑" panose="020B0503020204020204" pitchFamily="34" charset="-122"/>
              <a:ea typeface="微软雅黑" panose="020B0503020204020204" pitchFamily="34" charset="-122"/>
            </a:endParaRPr>
          </a:p>
        </p:txBody>
      </p:sp>
      <p:sp>
        <p:nvSpPr>
          <p:cNvPr id="15" name="弧形 14"/>
          <p:cNvSpPr/>
          <p:nvPr/>
        </p:nvSpPr>
        <p:spPr>
          <a:xfrm>
            <a:off x="3654137" y="790466"/>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6" name="矩形 15"/>
          <p:cNvSpPr/>
          <p:nvPr/>
        </p:nvSpPr>
        <p:spPr>
          <a:xfrm>
            <a:off x="628671" y="3114384"/>
            <a:ext cx="7885857" cy="2067914"/>
          </a:xfrm>
          <a:prstGeom prst="rect">
            <a:avLst/>
          </a:prstGeom>
        </p:spPr>
        <p:txBody>
          <a:bodyPr wrap="square" lIns="68556" tIns="34278" rIns="68556" bIns="34278">
            <a:spAutoFit/>
          </a:bodyPr>
          <a:lstStyle/>
          <a:p>
            <a:pPr algn="just">
              <a:lnSpc>
                <a:spcPct val="150000"/>
              </a:lnSpc>
              <a:defRPr/>
            </a:pPr>
            <a:r>
              <a:rPr lang="zh-CN" altLang="en-US" sz="1600" kern="0" dirty="0">
                <a:solidFill>
                  <a:schemeClr val="tx1">
                    <a:lumMod val="50000"/>
                    <a:lumOff val="50000"/>
                  </a:schemeClr>
                </a:solidFill>
                <a:latin typeface="微软雅黑" panose="020B0503020204020204" pitchFamily="34" charset="-122"/>
                <a:ea typeface="微软雅黑" panose="020B0503020204020204" pitchFamily="34" charset="-122"/>
              </a:rPr>
              <a:t>参考文献</a:t>
            </a:r>
            <a:endParaRPr lang="en-US" altLang="zh-CN" sz="1600" kern="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defRPr/>
            </a:pP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[1]</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Yujun Zhang</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Lei Zhu</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用于视频实例车道检测的新数据集和基线模型</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[D].</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出版地：出版者，</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2021-08-19.1-9</a:t>
            </a:r>
          </a:p>
          <a:p>
            <a:pPr>
              <a:lnSpc>
                <a:spcPct val="150000"/>
              </a:lnSpc>
              <a:defRPr/>
            </a:pP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 https://</a:t>
            </a:r>
            <a:r>
              <a:rPr lang="en-US" altLang="zh-CN" sz="1200" kern="0" dirty="0" err="1">
                <a:solidFill>
                  <a:schemeClr val="tx1">
                    <a:lumMod val="50000"/>
                    <a:lumOff val="50000"/>
                  </a:schemeClr>
                </a:solidFill>
                <a:latin typeface="微软雅黑" panose="020B0503020204020204" pitchFamily="34" charset="-122"/>
                <a:ea typeface="微软雅黑" panose="020B0503020204020204" pitchFamily="34" charset="-122"/>
              </a:rPr>
              <a:t>arxiv.org</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/abs/2108.08482</a:t>
            </a:r>
            <a:b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b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[2] </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郑博培．当生成式对抗神经网络遇到车道线检测</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〔DB/OL〕</a:t>
            </a:r>
          </a:p>
          <a:p>
            <a:pPr algn="just">
              <a:lnSpc>
                <a:spcPct val="150000"/>
              </a:lnSpc>
              <a:defRPr/>
            </a:pP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 https://</a:t>
            </a:r>
            <a:r>
              <a:rPr lang="en-US" altLang="zh-CN" sz="1200" kern="0" dirty="0" err="1">
                <a:solidFill>
                  <a:schemeClr val="tx1">
                    <a:lumMod val="50000"/>
                    <a:lumOff val="50000"/>
                  </a:schemeClr>
                </a:solidFill>
                <a:latin typeface="微软雅黑" panose="020B0503020204020204" pitchFamily="34" charset="-122"/>
                <a:ea typeface="微软雅黑" panose="020B0503020204020204" pitchFamily="34" charset="-122"/>
              </a:rPr>
              <a:t>blog.csdn.net</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/zbp_12138/article/details/121209723</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2021-11-08</a:t>
            </a:r>
          </a:p>
          <a:p>
            <a:pPr algn="just">
              <a:lnSpc>
                <a:spcPct val="150000"/>
              </a:lnSpc>
              <a:defRPr/>
            </a:pP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[3] </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南京邮电大学</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一种基于生成式对抗网络的无人驾驶车道线检测方法</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rPr>
              <a:t>中国</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CN201910132608.2</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[p].2019.06.14.</a:t>
            </a:r>
          </a:p>
          <a:p>
            <a:pPr algn="just">
              <a:lnSpc>
                <a:spcPct val="150000"/>
              </a:lnSpc>
              <a:defRPr/>
            </a:pP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     https://</a:t>
            </a:r>
            <a:r>
              <a:rPr lang="en-US" altLang="zh-CN" sz="1200" kern="0" dirty="0" err="1">
                <a:solidFill>
                  <a:schemeClr val="tx1">
                    <a:lumMod val="50000"/>
                    <a:lumOff val="50000"/>
                  </a:schemeClr>
                </a:solidFill>
                <a:latin typeface="微软雅黑" panose="020B0503020204020204" pitchFamily="34" charset="-122"/>
                <a:ea typeface="微软雅黑" panose="020B0503020204020204" pitchFamily="34" charset="-122"/>
              </a:rPr>
              <a:t>wenku.baidu.com</a:t>
            </a:r>
            <a:r>
              <a:rPr lang="en-US" altLang="zh-CN" sz="1200" kern="0" dirty="0">
                <a:solidFill>
                  <a:schemeClr val="tx1">
                    <a:lumMod val="50000"/>
                    <a:lumOff val="50000"/>
                  </a:schemeClr>
                </a:solidFill>
                <a:latin typeface="微软雅黑" panose="020B0503020204020204" pitchFamily="34" charset="-122"/>
                <a:ea typeface="微软雅黑" panose="020B0503020204020204" pitchFamily="34" charset="-122"/>
              </a:rPr>
              <a:t>/view/748d6d9dbbd528ea81c758f5f61fb7360b4c2bb1?fr=xueshu20001</a:t>
            </a:r>
            <a:endParaRPr lang="en" altLang="zh-CN"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600145" y="2757805"/>
            <a:ext cx="208734" cy="138347"/>
            <a:chOff x="9482595" y="2565731"/>
            <a:chExt cx="278384" cy="184511"/>
          </a:xfrm>
        </p:grpSpPr>
        <p:sp>
          <p:nvSpPr>
            <p:cNvPr id="24" name="椭圆 23"/>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 name="文本框 2">
            <a:extLst>
              <a:ext uri="{FF2B5EF4-FFF2-40B4-BE49-F238E27FC236}">
                <a16:creationId xmlns:a16="http://schemas.microsoft.com/office/drawing/2014/main" id="{497DB8E6-BBAE-214A-9464-A82663423409}"/>
              </a:ext>
            </a:extLst>
          </p:cNvPr>
          <p:cNvSpPr txBox="1"/>
          <p:nvPr/>
        </p:nvSpPr>
        <p:spPr>
          <a:xfrm>
            <a:off x="664908" y="1328862"/>
            <a:ext cx="7766550" cy="1477328"/>
          </a:xfrm>
          <a:prstGeom prst="rect">
            <a:avLst/>
          </a:prstGeom>
          <a:noFill/>
        </p:spPr>
        <p:txBody>
          <a:bodyPr wrap="square" rtlCol="0">
            <a:spAutoFit/>
          </a:bodyPr>
          <a:lstStyle/>
          <a:p>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       本项目基于经典的生成式对抗神经网络</a:t>
            </a:r>
            <a:r>
              <a:rPr lang="en" altLang="zh-CN" kern="0" dirty="0">
                <a:solidFill>
                  <a:schemeClr val="tx1">
                    <a:lumMod val="50000"/>
                    <a:lumOff val="50000"/>
                  </a:schemeClr>
                </a:solidFill>
                <a:latin typeface="微软雅黑" panose="020B0503020204020204" pitchFamily="34" charset="-122"/>
                <a:ea typeface="微软雅黑" panose="020B0503020204020204" pitchFamily="34" charset="-122"/>
              </a:rPr>
              <a:t>Pix2Pix</a:t>
            </a: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实现了车道线检测任务，一种基于生成式对抗网络的无人驾驶车道线检测方法，其特征在于：包括车道线图片的生成网络、判别网络和检测算法三个部分。与以往基于分割的车道线检测不同，基于</a:t>
            </a:r>
            <a:r>
              <a:rPr lang="en" altLang="zh-CN" kern="0" dirty="0">
                <a:solidFill>
                  <a:schemeClr val="tx1">
                    <a:lumMod val="50000"/>
                    <a:lumOff val="50000"/>
                  </a:schemeClr>
                </a:solidFill>
                <a:latin typeface="微软雅黑" panose="020B0503020204020204" pitchFamily="34" charset="-122"/>
                <a:ea typeface="微软雅黑" panose="020B0503020204020204" pitchFamily="34" charset="-122"/>
              </a:rPr>
              <a:t>GAN</a:t>
            </a: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方法的车道线检测不仅能识别出表观上的车道线，还能识别出语义上的车道线。</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25"/>
                                        </p:tgtEl>
                                        <p:attrNameLst>
                                          <p:attrName>style.visibility</p:attrName>
                                        </p:attrNameLst>
                                      </p:cBhvr>
                                      <p:to>
                                        <p:strVal val="visible"/>
                                      </p:to>
                                    </p:set>
                                    <p:anim calcmode="lin" valueType="num">
                                      <p:cBhvr additive="base">
                                        <p:cTn id="11" dur="500" fill="hold"/>
                                        <p:tgtEl>
                                          <p:spTgt spid="125"/>
                                        </p:tgtEl>
                                        <p:attrNameLst>
                                          <p:attrName>ppt_x</p:attrName>
                                        </p:attrNameLst>
                                      </p:cBhvr>
                                      <p:tavLst>
                                        <p:tav tm="0">
                                          <p:val>
                                            <p:strVal val="1+#ppt_w/2"/>
                                          </p:val>
                                        </p:tav>
                                        <p:tav tm="100000">
                                          <p:val>
                                            <p:strVal val="#ppt_x"/>
                                          </p:val>
                                        </p:tav>
                                      </p:tavLst>
                                    </p:anim>
                                    <p:anim calcmode="lin" valueType="num">
                                      <p:cBhvr additive="base">
                                        <p:cTn id="12" dur="500" fill="hold"/>
                                        <p:tgtEl>
                                          <p:spTgt spid="1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0-#ppt_w/2"/>
                                          </p:val>
                                        </p:tav>
                                        <p:tav tm="100000">
                                          <p:val>
                                            <p:strVal val="#ppt_x"/>
                                          </p:val>
                                        </p:tav>
                                      </p:tavLst>
                                    </p:anim>
                                    <p:anim calcmode="lin" valueType="num">
                                      <p:cBhvr additive="base">
                                        <p:cTn id="16" dur="50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1500"/>
                            </p:stCondLst>
                            <p:childTnLst>
                              <p:par>
                                <p:cTn id="34" presetID="14" presetClass="entr" presetSubtype="1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1500"/>
                                        <p:tgtEl>
                                          <p:spTgt spid="16"/>
                                        </p:tgtEl>
                                      </p:cBhvr>
                                    </p:animEffect>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 grpId="0" bldLvl="0" animBg="1"/>
      <p:bldP spid="83" grpId="0" bldLvl="0" animBg="1"/>
      <p:bldP spid="14" grpId="0" bldLvl="0" animBg="1"/>
      <p:bldP spid="15" grpId="0" bldLvl="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314" y="1437748"/>
            <a:ext cx="9161314" cy="2375645"/>
          </a:xfrm>
          <a:prstGeom prst="rect">
            <a:avLst/>
          </a:prstGeom>
          <a:solidFill>
            <a:schemeClr val="tx1">
              <a:lumMod val="95000"/>
              <a:lumOff val="5000"/>
              <a:alpha val="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p:nvGrpSpPr>
        <p:grpSpPr>
          <a:xfrm>
            <a:off x="2047177" y="2118878"/>
            <a:ext cx="1005578" cy="906643"/>
            <a:chOff x="3720691" y="2824413"/>
            <a:chExt cx="1341120" cy="1209172"/>
          </a:xfrm>
        </p:grpSpPr>
        <p:sp>
          <p:nvSpPr>
            <p:cNvPr id="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89"/>
          <p:cNvSpPr>
            <a:spLocks noEditPoints="1"/>
          </p:cNvSpPr>
          <p:nvPr/>
        </p:nvSpPr>
        <p:spPr bwMode="auto">
          <a:xfrm>
            <a:off x="2435606" y="2381193"/>
            <a:ext cx="237184" cy="382013"/>
          </a:xfrm>
          <a:custGeom>
            <a:avLst/>
            <a:gdLst>
              <a:gd name="T0" fmla="*/ 70 w 124"/>
              <a:gd name="T1" fmla="*/ 160 h 200"/>
              <a:gd name="T2" fmla="*/ 70 w 124"/>
              <a:gd name="T3" fmla="*/ 184 h 200"/>
              <a:gd name="T4" fmla="*/ 97 w 124"/>
              <a:gd name="T5" fmla="*/ 184 h 200"/>
              <a:gd name="T6" fmla="*/ 97 w 124"/>
              <a:gd name="T7" fmla="*/ 200 h 200"/>
              <a:gd name="T8" fmla="*/ 25 w 124"/>
              <a:gd name="T9" fmla="*/ 200 h 200"/>
              <a:gd name="T10" fmla="*/ 25 w 124"/>
              <a:gd name="T11" fmla="*/ 184 h 200"/>
              <a:gd name="T12" fmla="*/ 53 w 124"/>
              <a:gd name="T13" fmla="*/ 184 h 200"/>
              <a:gd name="T14" fmla="*/ 53 w 124"/>
              <a:gd name="T15" fmla="*/ 160 h 200"/>
              <a:gd name="T16" fmla="*/ 0 w 124"/>
              <a:gd name="T17" fmla="*/ 98 h 200"/>
              <a:gd name="T18" fmla="*/ 0 w 124"/>
              <a:gd name="T19" fmla="*/ 76 h 200"/>
              <a:gd name="T20" fmla="*/ 17 w 124"/>
              <a:gd name="T21" fmla="*/ 76 h 200"/>
              <a:gd name="T22" fmla="*/ 17 w 124"/>
              <a:gd name="T23" fmla="*/ 98 h 200"/>
              <a:gd name="T24" fmla="*/ 30 w 124"/>
              <a:gd name="T25" fmla="*/ 130 h 200"/>
              <a:gd name="T26" fmla="*/ 62 w 124"/>
              <a:gd name="T27" fmla="*/ 144 h 200"/>
              <a:gd name="T28" fmla="*/ 94 w 124"/>
              <a:gd name="T29" fmla="*/ 130 h 200"/>
              <a:gd name="T30" fmla="*/ 105 w 124"/>
              <a:gd name="T31" fmla="*/ 98 h 200"/>
              <a:gd name="T32" fmla="*/ 105 w 124"/>
              <a:gd name="T33" fmla="*/ 76 h 200"/>
              <a:gd name="T34" fmla="*/ 124 w 124"/>
              <a:gd name="T35" fmla="*/ 76 h 200"/>
              <a:gd name="T36" fmla="*/ 124 w 124"/>
              <a:gd name="T37" fmla="*/ 98 h 200"/>
              <a:gd name="T38" fmla="*/ 70 w 124"/>
              <a:gd name="T39" fmla="*/ 160 h 200"/>
              <a:gd name="T40" fmla="*/ 63 w 124"/>
              <a:gd name="T41" fmla="*/ 132 h 200"/>
              <a:gd name="T42" fmla="*/ 29 w 124"/>
              <a:gd name="T43" fmla="*/ 97 h 200"/>
              <a:gd name="T44" fmla="*/ 29 w 124"/>
              <a:gd name="T45" fmla="*/ 88 h 200"/>
              <a:gd name="T46" fmla="*/ 77 w 124"/>
              <a:gd name="T47" fmla="*/ 88 h 200"/>
              <a:gd name="T48" fmla="*/ 77 w 124"/>
              <a:gd name="T49" fmla="*/ 80 h 200"/>
              <a:gd name="T50" fmla="*/ 29 w 124"/>
              <a:gd name="T51" fmla="*/ 80 h 200"/>
              <a:gd name="T52" fmla="*/ 29 w 124"/>
              <a:gd name="T53" fmla="*/ 64 h 200"/>
              <a:gd name="T54" fmla="*/ 77 w 124"/>
              <a:gd name="T55" fmla="*/ 64 h 200"/>
              <a:gd name="T56" fmla="*/ 77 w 124"/>
              <a:gd name="T57" fmla="*/ 56 h 200"/>
              <a:gd name="T58" fmla="*/ 29 w 124"/>
              <a:gd name="T59" fmla="*/ 56 h 200"/>
              <a:gd name="T60" fmla="*/ 29 w 124"/>
              <a:gd name="T61" fmla="*/ 44 h 200"/>
              <a:gd name="T62" fmla="*/ 77 w 124"/>
              <a:gd name="T63" fmla="*/ 44 h 200"/>
              <a:gd name="T64" fmla="*/ 77 w 124"/>
              <a:gd name="T65" fmla="*/ 36 h 200"/>
              <a:gd name="T66" fmla="*/ 29 w 124"/>
              <a:gd name="T67" fmla="*/ 36 h 200"/>
              <a:gd name="T68" fmla="*/ 63 w 124"/>
              <a:gd name="T69" fmla="*/ 0 h 200"/>
              <a:gd name="T70" fmla="*/ 97 w 124"/>
              <a:gd name="T71" fmla="*/ 36 h 200"/>
              <a:gd name="T72" fmla="*/ 97 w 124"/>
              <a:gd name="T73" fmla="*/ 97 h 200"/>
              <a:gd name="T74" fmla="*/ 63 w 124"/>
              <a:gd name="T75"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200">
                <a:moveTo>
                  <a:pt x="70" y="160"/>
                </a:moveTo>
                <a:cubicBezTo>
                  <a:pt x="70" y="184"/>
                  <a:pt x="70" y="184"/>
                  <a:pt x="70" y="184"/>
                </a:cubicBezTo>
                <a:cubicBezTo>
                  <a:pt x="97" y="184"/>
                  <a:pt x="97" y="184"/>
                  <a:pt x="97" y="184"/>
                </a:cubicBezTo>
                <a:cubicBezTo>
                  <a:pt x="97" y="200"/>
                  <a:pt x="97" y="200"/>
                  <a:pt x="97" y="200"/>
                </a:cubicBezTo>
                <a:cubicBezTo>
                  <a:pt x="25" y="200"/>
                  <a:pt x="25" y="200"/>
                  <a:pt x="25" y="200"/>
                </a:cubicBezTo>
                <a:cubicBezTo>
                  <a:pt x="25" y="184"/>
                  <a:pt x="25" y="184"/>
                  <a:pt x="25" y="184"/>
                </a:cubicBezTo>
                <a:cubicBezTo>
                  <a:pt x="53" y="184"/>
                  <a:pt x="53" y="184"/>
                  <a:pt x="53" y="184"/>
                </a:cubicBezTo>
                <a:cubicBezTo>
                  <a:pt x="53" y="160"/>
                  <a:pt x="53" y="160"/>
                  <a:pt x="53" y="160"/>
                </a:cubicBezTo>
                <a:cubicBezTo>
                  <a:pt x="23" y="156"/>
                  <a:pt x="0" y="130"/>
                  <a:pt x="0" y="98"/>
                </a:cubicBezTo>
                <a:cubicBezTo>
                  <a:pt x="0" y="76"/>
                  <a:pt x="0" y="76"/>
                  <a:pt x="0" y="76"/>
                </a:cubicBezTo>
                <a:cubicBezTo>
                  <a:pt x="17" y="76"/>
                  <a:pt x="17" y="76"/>
                  <a:pt x="17" y="76"/>
                </a:cubicBezTo>
                <a:cubicBezTo>
                  <a:pt x="17" y="98"/>
                  <a:pt x="17" y="98"/>
                  <a:pt x="17" y="98"/>
                </a:cubicBezTo>
                <a:cubicBezTo>
                  <a:pt x="17" y="111"/>
                  <a:pt x="22" y="122"/>
                  <a:pt x="30" y="130"/>
                </a:cubicBezTo>
                <a:cubicBezTo>
                  <a:pt x="38" y="139"/>
                  <a:pt x="49" y="144"/>
                  <a:pt x="62" y="144"/>
                </a:cubicBezTo>
                <a:cubicBezTo>
                  <a:pt x="75" y="144"/>
                  <a:pt x="86" y="139"/>
                  <a:pt x="94" y="130"/>
                </a:cubicBezTo>
                <a:cubicBezTo>
                  <a:pt x="102" y="122"/>
                  <a:pt x="105" y="111"/>
                  <a:pt x="105" y="98"/>
                </a:cubicBezTo>
                <a:cubicBezTo>
                  <a:pt x="105" y="76"/>
                  <a:pt x="105" y="76"/>
                  <a:pt x="105" y="76"/>
                </a:cubicBezTo>
                <a:cubicBezTo>
                  <a:pt x="124" y="76"/>
                  <a:pt x="124" y="76"/>
                  <a:pt x="124" y="76"/>
                </a:cubicBezTo>
                <a:cubicBezTo>
                  <a:pt x="124" y="98"/>
                  <a:pt x="124" y="98"/>
                  <a:pt x="124" y="98"/>
                </a:cubicBezTo>
                <a:cubicBezTo>
                  <a:pt x="124" y="130"/>
                  <a:pt x="100" y="156"/>
                  <a:pt x="70" y="160"/>
                </a:cubicBezTo>
                <a:close/>
                <a:moveTo>
                  <a:pt x="63" y="132"/>
                </a:moveTo>
                <a:cubicBezTo>
                  <a:pt x="45" y="132"/>
                  <a:pt x="29" y="116"/>
                  <a:pt x="29" y="97"/>
                </a:cubicBezTo>
                <a:cubicBezTo>
                  <a:pt x="29" y="88"/>
                  <a:pt x="29" y="88"/>
                  <a:pt x="29" y="88"/>
                </a:cubicBezTo>
                <a:cubicBezTo>
                  <a:pt x="77" y="88"/>
                  <a:pt x="77" y="88"/>
                  <a:pt x="77" y="88"/>
                </a:cubicBezTo>
                <a:cubicBezTo>
                  <a:pt x="77" y="80"/>
                  <a:pt x="77" y="80"/>
                  <a:pt x="77" y="80"/>
                </a:cubicBezTo>
                <a:cubicBezTo>
                  <a:pt x="29" y="80"/>
                  <a:pt x="29" y="80"/>
                  <a:pt x="29" y="80"/>
                </a:cubicBezTo>
                <a:cubicBezTo>
                  <a:pt x="29" y="64"/>
                  <a:pt x="29" y="64"/>
                  <a:pt x="29" y="64"/>
                </a:cubicBezTo>
                <a:cubicBezTo>
                  <a:pt x="77" y="64"/>
                  <a:pt x="77" y="64"/>
                  <a:pt x="77" y="64"/>
                </a:cubicBezTo>
                <a:cubicBezTo>
                  <a:pt x="77" y="56"/>
                  <a:pt x="77" y="56"/>
                  <a:pt x="77" y="56"/>
                </a:cubicBezTo>
                <a:cubicBezTo>
                  <a:pt x="29" y="56"/>
                  <a:pt x="29" y="56"/>
                  <a:pt x="29" y="56"/>
                </a:cubicBezTo>
                <a:cubicBezTo>
                  <a:pt x="29" y="44"/>
                  <a:pt x="29" y="44"/>
                  <a:pt x="29" y="44"/>
                </a:cubicBezTo>
                <a:cubicBezTo>
                  <a:pt x="77" y="44"/>
                  <a:pt x="77" y="44"/>
                  <a:pt x="77" y="44"/>
                </a:cubicBezTo>
                <a:cubicBezTo>
                  <a:pt x="77" y="36"/>
                  <a:pt x="77" y="36"/>
                  <a:pt x="77" y="36"/>
                </a:cubicBezTo>
                <a:cubicBezTo>
                  <a:pt x="29" y="36"/>
                  <a:pt x="29" y="36"/>
                  <a:pt x="29" y="36"/>
                </a:cubicBezTo>
                <a:cubicBezTo>
                  <a:pt x="30" y="17"/>
                  <a:pt x="46" y="0"/>
                  <a:pt x="63" y="0"/>
                </a:cubicBezTo>
                <a:cubicBezTo>
                  <a:pt x="82" y="0"/>
                  <a:pt x="97" y="16"/>
                  <a:pt x="97" y="36"/>
                </a:cubicBezTo>
                <a:cubicBezTo>
                  <a:pt x="97" y="97"/>
                  <a:pt x="97" y="97"/>
                  <a:pt x="97" y="97"/>
                </a:cubicBezTo>
                <a:cubicBezTo>
                  <a:pt x="97" y="116"/>
                  <a:pt x="82" y="132"/>
                  <a:pt x="63" y="132"/>
                </a:cubicBezTo>
                <a:close/>
              </a:path>
            </a:pathLst>
          </a:custGeom>
          <a:solidFill>
            <a:srgbClr val="414455"/>
          </a:solidFill>
          <a:ln>
            <a:noFill/>
          </a:ln>
        </p:spPr>
        <p:txBody>
          <a:bodyPr vert="horz" wrap="square" lIns="68562" tIns="34281" rIns="68562" bIns="34281" numCol="1" anchor="t" anchorCtr="0" compatLnSpc="1"/>
          <a:lstStyle/>
          <a:p>
            <a:endParaRPr lang="zh-CN" altLang="en-US" sz="1350"/>
          </a:p>
        </p:txBody>
      </p:sp>
      <p:sp>
        <p:nvSpPr>
          <p:cNvPr id="19" name="TextBox 7"/>
          <p:cNvSpPr>
            <a:spLocks noChangeArrowheads="1"/>
          </p:cNvSpPr>
          <p:nvPr/>
        </p:nvSpPr>
        <p:spPr bwMode="auto">
          <a:xfrm>
            <a:off x="3181481" y="2302241"/>
            <a:ext cx="4102914" cy="8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950" b="1"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rPr>
              <a:t>谢谢您的指导</a:t>
            </a:r>
          </a:p>
        </p:txBody>
      </p:sp>
      <p:sp>
        <p:nvSpPr>
          <p:cNvPr id="20" name="TextBox 7"/>
          <p:cNvSpPr>
            <a:spLocks noChangeArrowheads="1"/>
          </p:cNvSpPr>
          <p:nvPr/>
        </p:nvSpPr>
        <p:spPr bwMode="auto">
          <a:xfrm>
            <a:off x="3181481" y="2094980"/>
            <a:ext cx="383295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1500" dirty="0">
                <a:solidFill>
                  <a:srgbClr val="414455"/>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rPr>
              <a:t>THANK YOU FOR YOUR GUIDANCE.</a:t>
            </a:r>
            <a:endParaRPr lang="zh-CN" altLang="en-US" sz="1500" dirty="0">
              <a:solidFill>
                <a:srgbClr val="414455"/>
              </a:solidFill>
              <a:latin typeface="方正兰亭黑简体" panose="02000000000000000000" pitchFamily="2" charset="-122"/>
              <a:ea typeface="方正兰亭黑简体" panose="02000000000000000000" pitchFamily="2" charset="-122"/>
              <a:cs typeface="LilyUPC" panose="020B0604020202020204" pitchFamily="34" charset="-34"/>
              <a:sym typeface="微软雅黑" panose="020B0503020204020204" pitchFamily="34" charset="-122"/>
            </a:endParaRPr>
          </a:p>
        </p:txBody>
      </p:sp>
      <p:grpSp>
        <p:nvGrpSpPr>
          <p:cNvPr id="24" name="组合 23"/>
          <p:cNvGrpSpPr/>
          <p:nvPr/>
        </p:nvGrpSpPr>
        <p:grpSpPr>
          <a:xfrm>
            <a:off x="6643726" y="1978289"/>
            <a:ext cx="208734" cy="138347"/>
            <a:chOff x="9482595" y="2565731"/>
            <a:chExt cx="278384" cy="184511"/>
          </a:xfrm>
        </p:grpSpPr>
        <p:sp>
          <p:nvSpPr>
            <p:cNvPr id="22" name="椭圆 21"/>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Freeform 5"/>
          <p:cNvSpPr/>
          <p:nvPr/>
        </p:nvSpPr>
        <p:spPr bwMode="auto">
          <a:xfrm rot="1855731">
            <a:off x="2119771" y="2177029"/>
            <a:ext cx="867861" cy="78247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16"/>
                                        </p:tgtEl>
                                        <p:attrNameLst>
                                          <p:attrName>r</p:attrName>
                                        </p:attrNameLst>
                                      </p:cBhvr>
                                    </p:animRot>
                                    <p:animRot by="-240000">
                                      <p:cBhvr>
                                        <p:cTn id="12" dur="200" fill="hold">
                                          <p:stCondLst>
                                            <p:cond delay="200"/>
                                          </p:stCondLst>
                                        </p:cTn>
                                        <p:tgtEl>
                                          <p:spTgt spid="16"/>
                                        </p:tgtEl>
                                        <p:attrNameLst>
                                          <p:attrName>r</p:attrName>
                                        </p:attrNameLst>
                                      </p:cBhvr>
                                    </p:animRot>
                                    <p:animRot by="240000">
                                      <p:cBhvr>
                                        <p:cTn id="13" dur="200" fill="hold">
                                          <p:stCondLst>
                                            <p:cond delay="400"/>
                                          </p:stCondLst>
                                        </p:cTn>
                                        <p:tgtEl>
                                          <p:spTgt spid="16"/>
                                        </p:tgtEl>
                                        <p:attrNameLst>
                                          <p:attrName>r</p:attrName>
                                        </p:attrNameLst>
                                      </p:cBhvr>
                                    </p:animRot>
                                    <p:animRot by="-240000">
                                      <p:cBhvr>
                                        <p:cTn id="14" dur="200" fill="hold">
                                          <p:stCondLst>
                                            <p:cond delay="600"/>
                                          </p:stCondLst>
                                        </p:cTn>
                                        <p:tgtEl>
                                          <p:spTgt spid="16"/>
                                        </p:tgtEl>
                                        <p:attrNameLst>
                                          <p:attrName>r</p:attrName>
                                        </p:attrNameLst>
                                      </p:cBhvr>
                                    </p:animRot>
                                    <p:animRot by="120000">
                                      <p:cBhvr>
                                        <p:cTn id="15" dur="200" fill="hold">
                                          <p:stCondLst>
                                            <p:cond delay="800"/>
                                          </p:stCondLst>
                                        </p:cTn>
                                        <p:tgtEl>
                                          <p:spTgt spid="16"/>
                                        </p:tgtEl>
                                        <p:attrNameLst>
                                          <p:attrName>r</p:attrName>
                                        </p:attrNameLst>
                                      </p:cBhvr>
                                    </p:animRo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par>
                                <p:cTn id="24" presetID="38" presetClass="entr" presetSubtype="0" accel="50000" fill="hold" grpId="0" nodeType="withEffect">
                                  <p:stCondLst>
                                    <p:cond delay="1000"/>
                                  </p:stCondLst>
                                  <p:iterate type="lt">
                                    <p:tmPct val="50000"/>
                                  </p:iterate>
                                  <p:childTnLst>
                                    <p:set>
                                      <p:cBhvr>
                                        <p:cTn id="25" dur="1" fill="hold">
                                          <p:stCondLst>
                                            <p:cond delay="0"/>
                                          </p:stCondLst>
                                        </p:cTn>
                                        <p:tgtEl>
                                          <p:spTgt spid="20"/>
                                        </p:tgtEl>
                                        <p:attrNameLst>
                                          <p:attrName>style.visibility</p:attrName>
                                        </p:attrNameLst>
                                      </p:cBhvr>
                                      <p:to>
                                        <p:strVal val="visible"/>
                                      </p:to>
                                    </p:set>
                                    <p:set>
                                      <p:cBhvr>
                                        <p:cTn id="26" dur="114" fill="hold">
                                          <p:stCondLst>
                                            <p:cond delay="0"/>
                                          </p:stCondLst>
                                        </p:cTn>
                                        <p:tgtEl>
                                          <p:spTgt spid="20"/>
                                        </p:tgtEl>
                                        <p:attrNameLst>
                                          <p:attrName>style.rotation</p:attrName>
                                        </p:attrNameLst>
                                      </p:cBhvr>
                                      <p:to>
                                        <p:strVal val="-45.0"/>
                                      </p:to>
                                    </p:set>
                                    <p:anim calcmode="lin" valueType="num">
                                      <p:cBhvr>
                                        <p:cTn id="27" dur="114" fill="hold">
                                          <p:stCondLst>
                                            <p:cond delay="114"/>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28" dur="114"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29" dur="39" decel="50000" autoRev="1" fill="hold">
                                          <p:stCondLst>
                                            <p:cond delay="114"/>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30" dur="34" fill="hold">
                                          <p:stCondLst>
                                            <p:cond delay="216"/>
                                          </p:stCondLst>
                                        </p:cTn>
                                        <p:tgtEl>
                                          <p:spTgt spid="20"/>
                                        </p:tgtEl>
                                        <p:attrNameLst>
                                          <p:attrName>ppt_y</p:attrName>
                                        </p:attrNameLst>
                                      </p:cBhvr>
                                      <p:tavLst>
                                        <p:tav tm="0">
                                          <p:val>
                                            <p:strVal val="#ppt_y-(0.354*#ppt_w-0.172*#ppt_h)"/>
                                          </p:val>
                                        </p:tav>
                                        <p:tav tm="100000">
                                          <p:val>
                                            <p:strVal val="#ppt_y"/>
                                          </p:val>
                                        </p:tav>
                                      </p:tavLst>
                                    </p:anim>
                                  </p:childTnLst>
                                </p:cTn>
                              </p:par>
                              <p:par>
                                <p:cTn id="31" presetID="52" presetClass="entr" presetSubtype="0" fill="hold" grpId="0" nodeType="withEffect">
                                  <p:stCondLst>
                                    <p:cond delay="1500"/>
                                  </p:stCondLst>
                                  <p:iterate type="lt">
                                    <p:tmPct val="10000"/>
                                  </p:iterate>
                                  <p:childTnLst>
                                    <p:set>
                                      <p:cBhvr>
                                        <p:cTn id="32" dur="1" fill="hold">
                                          <p:stCondLst>
                                            <p:cond delay="0"/>
                                          </p:stCondLst>
                                        </p:cTn>
                                        <p:tgtEl>
                                          <p:spTgt spid="19"/>
                                        </p:tgtEl>
                                        <p:attrNameLst>
                                          <p:attrName>style.visibility</p:attrName>
                                        </p:attrNameLst>
                                      </p:cBhvr>
                                      <p:to>
                                        <p:strVal val="visible"/>
                                      </p:to>
                                    </p:set>
                                    <p:animScale>
                                      <p:cBhvr>
                                        <p:cTn id="33"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9"/>
                                        </p:tgtEl>
                                        <p:attrNameLst>
                                          <p:attrName>ppt_x</p:attrName>
                                          <p:attrName>ppt_y</p:attrName>
                                        </p:attrNameLst>
                                      </p:cBhvr>
                                    </p:animMotion>
                                    <p:animEffect transition="in" filter="fade">
                                      <p:cBhvr>
                                        <p:cTn id="35" dur="1000"/>
                                        <p:tgtEl>
                                          <p:spTgt spid="19"/>
                                        </p:tgtEl>
                                      </p:cBhvr>
                                    </p:animEffect>
                                  </p:childTnLst>
                                </p:cTn>
                              </p:par>
                            </p:childTnLst>
                          </p:cTn>
                        </p:par>
                        <p:par>
                          <p:cTn id="36" fill="hold">
                            <p:stCondLst>
                              <p:cond delay="5625"/>
                            </p:stCondLst>
                            <p:childTnLst>
                              <p:par>
                                <p:cTn id="37" presetID="42"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9" grpId="0"/>
      <p:bldP spid="20" grpId="0"/>
      <p:bldP spid="2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圆角矩形 70"/>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72" name="矩形 71"/>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TextBox 80"/>
          <p:cNvSpPr txBox="1"/>
          <p:nvPr/>
        </p:nvSpPr>
        <p:spPr>
          <a:xfrm flipH="1">
            <a:off x="4410024" y="2091923"/>
            <a:ext cx="269960" cy="845820"/>
          </a:xfrm>
          <a:prstGeom prst="rect">
            <a:avLst/>
          </a:prstGeom>
          <a:noFill/>
        </p:spPr>
        <p:txBody>
          <a:bodyPr wrap="square" rtlCol="0">
            <a:spAutoFit/>
          </a:bodyPr>
          <a:lstStyle/>
          <a:p>
            <a:pPr algn="ctr"/>
            <a:r>
              <a:rPr lang="id-ID" sz="4950" b="1" dirty="0">
                <a:solidFill>
                  <a:schemeClr val="bg1"/>
                </a:solidFill>
                <a:latin typeface="方正兰亭黑简体" panose="02000000000000000000" pitchFamily="2" charset="-122"/>
                <a:ea typeface="方正兰亭黑简体" panose="02000000000000000000" pitchFamily="2" charset="-122"/>
              </a:rPr>
              <a:t>1</a:t>
            </a:r>
          </a:p>
        </p:txBody>
      </p:sp>
      <p:sp>
        <p:nvSpPr>
          <p:cNvPr id="112" name="文本框 9"/>
          <p:cNvSpPr txBox="1"/>
          <p:nvPr/>
        </p:nvSpPr>
        <p:spPr>
          <a:xfrm>
            <a:off x="5219903" y="2004841"/>
            <a:ext cx="2051694" cy="421254"/>
          </a:xfrm>
          <a:prstGeom prst="rect">
            <a:avLst/>
          </a:prstGeom>
          <a:noFill/>
        </p:spPr>
        <p:txBody>
          <a:bodyPr wrap="square" lIns="51421" tIns="25710" rIns="51421" bIns="25710" rtlCol="0">
            <a:spAutoFit/>
          </a:bodyPr>
          <a:lstStyle/>
          <a:p>
            <a:pPr marL="0" lvl="1"/>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grpSp>
        <p:nvGrpSpPr>
          <p:cNvPr id="171" name="组合 170"/>
          <p:cNvGrpSpPr/>
          <p:nvPr/>
        </p:nvGrpSpPr>
        <p:grpSpPr>
          <a:xfrm>
            <a:off x="2064628" y="1988867"/>
            <a:ext cx="1384430" cy="1248221"/>
            <a:chOff x="3720691" y="2824413"/>
            <a:chExt cx="1341120" cy="1209172"/>
          </a:xfrm>
        </p:grpSpPr>
        <p:sp>
          <p:nvSpPr>
            <p:cNvPr id="1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7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5"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82" name="组合 181"/>
          <p:cNvGrpSpPr/>
          <p:nvPr/>
        </p:nvGrpSpPr>
        <p:grpSpPr>
          <a:xfrm>
            <a:off x="3350801" y="2079269"/>
            <a:ext cx="208734" cy="138347"/>
            <a:chOff x="9482595" y="2565731"/>
            <a:chExt cx="278384" cy="184511"/>
          </a:xfrm>
        </p:grpSpPr>
        <p:sp>
          <p:nvSpPr>
            <p:cNvPr id="183" name="椭圆 18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Freeform 126"/>
          <p:cNvSpPr>
            <a:spLocks noChangeAspect="1" noEditPoints="1"/>
          </p:cNvSpPr>
          <p:nvPr/>
        </p:nvSpPr>
        <p:spPr bwMode="auto">
          <a:xfrm>
            <a:off x="2591422" y="2358888"/>
            <a:ext cx="396354" cy="49596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7" name="组合 16"/>
          <p:cNvGrpSpPr/>
          <p:nvPr/>
        </p:nvGrpSpPr>
        <p:grpSpPr>
          <a:xfrm>
            <a:off x="5369092" y="2556107"/>
            <a:ext cx="1644192" cy="378572"/>
            <a:chOff x="4319797" y="3314605"/>
            <a:chExt cx="1707110" cy="195138"/>
          </a:xfrm>
        </p:grpSpPr>
        <p:sp>
          <p:nvSpPr>
            <p:cNvPr id="18" name="文本框 9"/>
            <p:cNvSpPr txBox="1"/>
            <p:nvPr/>
          </p:nvSpPr>
          <p:spPr>
            <a:xfrm>
              <a:off x="4802773" y="3358398"/>
              <a:ext cx="1224134" cy="142781"/>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概述</a:t>
              </a:r>
            </a:p>
          </p:txBody>
        </p:sp>
        <p:grpSp>
          <p:nvGrpSpPr>
            <p:cNvPr id="19" name="组合 18"/>
            <p:cNvGrpSpPr/>
            <p:nvPr/>
          </p:nvGrpSpPr>
          <p:grpSpPr>
            <a:xfrm>
              <a:off x="4319797" y="3314605"/>
              <a:ext cx="390637" cy="195138"/>
              <a:chOff x="4955601" y="3715236"/>
              <a:chExt cx="390637" cy="195138"/>
            </a:xfrm>
          </p:grpSpPr>
          <p:sp>
            <p:nvSpPr>
              <p:cNvPr id="20" name="椭圆 19"/>
              <p:cNvSpPr/>
              <p:nvPr/>
            </p:nvSpPr>
            <p:spPr>
              <a:xfrm>
                <a:off x="4955601" y="3715236"/>
                <a:ext cx="390637" cy="195138"/>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1" name="等腰三角形 20"/>
              <p:cNvSpPr/>
              <p:nvPr/>
            </p:nvSpPr>
            <p:spPr>
              <a:xfrm rot="5400000">
                <a:off x="5109665" y="3671825"/>
                <a:ext cx="149580" cy="2779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22" name="组合 21"/>
          <p:cNvGrpSpPr/>
          <p:nvPr/>
        </p:nvGrpSpPr>
        <p:grpSpPr>
          <a:xfrm>
            <a:off x="6881442" y="2552966"/>
            <a:ext cx="2068295" cy="371443"/>
            <a:chOff x="4324942" y="3385343"/>
            <a:chExt cx="1640800" cy="111156"/>
          </a:xfrm>
        </p:grpSpPr>
        <p:sp>
          <p:nvSpPr>
            <p:cNvPr id="23" name="文本框 9"/>
            <p:cNvSpPr txBox="1"/>
            <p:nvPr/>
          </p:nvSpPr>
          <p:spPr>
            <a:xfrm>
              <a:off x="4741608" y="3410122"/>
              <a:ext cx="1224134" cy="82893"/>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摘要</a:t>
              </a:r>
            </a:p>
          </p:txBody>
        </p:sp>
        <p:grpSp>
          <p:nvGrpSpPr>
            <p:cNvPr id="24" name="组合 23"/>
            <p:cNvGrpSpPr/>
            <p:nvPr/>
          </p:nvGrpSpPr>
          <p:grpSpPr>
            <a:xfrm>
              <a:off x="4324942" y="3385343"/>
              <a:ext cx="322207" cy="111156"/>
              <a:chOff x="4960746" y="3785974"/>
              <a:chExt cx="322207" cy="111156"/>
            </a:xfrm>
          </p:grpSpPr>
          <p:sp>
            <p:nvSpPr>
              <p:cNvPr id="25" name="椭圆 24"/>
              <p:cNvSpPr/>
              <p:nvPr/>
            </p:nvSpPr>
            <p:spPr>
              <a:xfrm>
                <a:off x="4960746" y="3785974"/>
                <a:ext cx="322207" cy="11115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6" name="等腰三角形 25"/>
              <p:cNvSpPr/>
              <p:nvPr/>
            </p:nvSpPr>
            <p:spPr>
              <a:xfrm rot="5400000">
                <a:off x="5096939" y="3755512"/>
                <a:ext cx="105070" cy="1659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0-#ppt_w/2"/>
                                          </p:val>
                                        </p:tav>
                                        <p:tav tm="100000">
                                          <p:val>
                                            <p:strVal val="#ppt_x"/>
                                          </p:val>
                                        </p:tav>
                                      </p:tavLst>
                                    </p:anim>
                                    <p:anim calcmode="lin" valueType="num">
                                      <p:cBhvr additive="base">
                                        <p:cTn id="8" dur="50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0-#ppt_w/2"/>
                                          </p:val>
                                        </p:tav>
                                        <p:tav tm="100000">
                                          <p:val>
                                            <p:strVal val="#ppt_x"/>
                                          </p:val>
                                        </p:tav>
                                      </p:tavLst>
                                    </p:anim>
                                    <p:anim calcmode="lin" valueType="num">
                                      <p:cBhvr additive="base">
                                        <p:cTn id="12" dur="500" fill="hold"/>
                                        <p:tgtEl>
                                          <p:spTgt spid="1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0-#ppt_w/2"/>
                                          </p:val>
                                        </p:tav>
                                        <p:tav tm="100000">
                                          <p:val>
                                            <p:strVal val="#ppt_x"/>
                                          </p:val>
                                        </p:tav>
                                      </p:tavLst>
                                    </p:anim>
                                    <p:anim calcmode="lin" valueType="num">
                                      <p:cBhvr additive="base">
                                        <p:cTn id="28" dur="500" fill="hold"/>
                                        <p:tgtEl>
                                          <p:spTgt spid="7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81"/>
                                        </p:tgtEl>
                                        <p:attrNameLst>
                                          <p:attrName>style.visibility</p:attrName>
                                        </p:attrNameLst>
                                      </p:cBhvr>
                                      <p:to>
                                        <p:strVal val="visible"/>
                                      </p:to>
                                    </p:set>
                                    <p:anim calcmode="lin" valueType="num">
                                      <p:cBhvr additive="base">
                                        <p:cTn id="31" dur="500" fill="hold"/>
                                        <p:tgtEl>
                                          <p:spTgt spid="81"/>
                                        </p:tgtEl>
                                        <p:attrNameLst>
                                          <p:attrName>ppt_x</p:attrName>
                                        </p:attrNameLst>
                                      </p:cBhvr>
                                      <p:tavLst>
                                        <p:tav tm="0">
                                          <p:val>
                                            <p:strVal val="0-#ppt_w/2"/>
                                          </p:val>
                                        </p:tav>
                                        <p:tav tm="100000">
                                          <p:val>
                                            <p:strVal val="#ppt_x"/>
                                          </p:val>
                                        </p:tav>
                                      </p:tavLst>
                                    </p:anim>
                                    <p:anim calcmode="lin" valueType="num">
                                      <p:cBhvr additive="base">
                                        <p:cTn id="32" dur="500" fill="hold"/>
                                        <p:tgtEl>
                                          <p:spTgt spid="8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0-#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par>
                                <p:cTn id="37" presetID="53" presetClass="entr" presetSubtype="16" fill="hold" nodeType="withEffect">
                                  <p:stCondLst>
                                    <p:cond delay="5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nodeType="withEffect">
                                  <p:stCondLst>
                                    <p:cond delay="50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par>
                          <p:cTn id="47" fill="hold">
                            <p:stCondLst>
                              <p:cond delay="1000"/>
                            </p:stCondLst>
                            <p:childTnLst>
                              <p:par>
                                <p:cTn id="48" presetID="42" presetClass="entr" presetSubtype="0" fill="hold" nodeType="afterEffect">
                                  <p:stCondLst>
                                    <p:cond delay="0"/>
                                  </p:stCondLst>
                                  <p:childTnLst>
                                    <p:set>
                                      <p:cBhvr>
                                        <p:cTn id="49" dur="1" fill="hold">
                                          <p:stCondLst>
                                            <p:cond delay="0"/>
                                          </p:stCondLst>
                                        </p:cTn>
                                        <p:tgtEl>
                                          <p:spTgt spid="182"/>
                                        </p:tgtEl>
                                        <p:attrNameLst>
                                          <p:attrName>style.visibility</p:attrName>
                                        </p:attrNameLst>
                                      </p:cBhvr>
                                      <p:to>
                                        <p:strVal val="visible"/>
                                      </p:to>
                                    </p:set>
                                    <p:animEffect transition="in" filter="fade">
                                      <p:cBhvr>
                                        <p:cTn id="50" dur="1000"/>
                                        <p:tgtEl>
                                          <p:spTgt spid="182"/>
                                        </p:tgtEl>
                                      </p:cBhvr>
                                    </p:animEffect>
                                    <p:anim calcmode="lin" valueType="num">
                                      <p:cBhvr>
                                        <p:cTn id="51" dur="1000" fill="hold"/>
                                        <p:tgtEl>
                                          <p:spTgt spid="182"/>
                                        </p:tgtEl>
                                        <p:attrNameLst>
                                          <p:attrName>ppt_x</p:attrName>
                                        </p:attrNameLst>
                                      </p:cBhvr>
                                      <p:tavLst>
                                        <p:tav tm="0">
                                          <p:val>
                                            <p:strVal val="#ppt_x"/>
                                          </p:val>
                                        </p:tav>
                                        <p:tav tm="100000">
                                          <p:val>
                                            <p:strVal val="#ppt_x"/>
                                          </p:val>
                                        </p:tav>
                                      </p:tavLst>
                                    </p:anim>
                                    <p:anim calcmode="lin" valueType="num">
                                      <p:cBhvr>
                                        <p:cTn id="52"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1" grpId="0" bldLvl="0" animBg="1"/>
      <p:bldP spid="72" grpId="0" bldLvl="0" animBg="1"/>
      <p:bldP spid="81" grpId="0"/>
      <p:bldP spid="112" grpId="0"/>
      <p:bldP spid="175" grpId="0" bldLvl="0" animBg="1"/>
      <p:bldP spid="1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概述</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6540"/>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04</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文本框 1"/>
          <p:cNvSpPr txBox="1"/>
          <p:nvPr/>
        </p:nvSpPr>
        <p:spPr>
          <a:xfrm>
            <a:off x="970720" y="1252899"/>
            <a:ext cx="7016829" cy="1947777"/>
          </a:xfrm>
          <a:prstGeom prst="rect">
            <a:avLst/>
          </a:prstGeom>
          <a:noFill/>
        </p:spPr>
        <p:txBody>
          <a:bodyPr wrap="square" rtlCol="0">
            <a:spAutoFit/>
          </a:bodyPr>
          <a:lstStyle/>
          <a:p>
            <a:pPr>
              <a:lnSpc>
                <a:spcPct val="120000"/>
              </a:lnSpc>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概述：</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近年来，自动驾驶在学术界和工业界都受到了广泛的关注。其中最基本和最具有挑战性的任务是在真实场景中进行车道线检测从而辅助驾驶。但是由于恶劣场景的存在，如遮挡、雾霾、黑暗、强光反射等，准确地进行车道线检测极具挑战性。</a:t>
            </a:r>
          </a:p>
        </p:txBody>
      </p:sp>
      <p:sp>
        <p:nvSpPr>
          <p:cNvPr id="47" name="文本框 26"/>
          <p:cNvSpPr txBox="1"/>
          <p:nvPr/>
        </p:nvSpPr>
        <p:spPr>
          <a:xfrm>
            <a:off x="1036113" y="3829324"/>
            <a:ext cx="6886041" cy="396583"/>
          </a:xfrm>
          <a:prstGeom prst="rect">
            <a:avLst/>
          </a:prstGeom>
          <a:noFill/>
        </p:spPr>
        <p:txBody>
          <a:bodyPr wrap="square" rtlCol="0">
            <a:spAutoFit/>
          </a:bodyPr>
          <a:lstStyle/>
          <a:p>
            <a:pPr>
              <a:lnSpc>
                <a:spcPct val="120000"/>
              </a:lnSpc>
            </a:pPr>
            <a:r>
              <a:rPr lang="zh-CN" altLang="en-US" b="1" dirty="0">
                <a:solidFill>
                  <a:srgbClr val="414455"/>
                </a:solidFill>
                <a:latin typeface="微软雅黑" panose="020B0503020204020204" pitchFamily="34" charset="-122"/>
                <a:ea typeface="微软雅黑" panose="020B0503020204020204" pitchFamily="34" charset="-122"/>
              </a:rPr>
              <a:t>关键字：   无人驾驶      辅助驾驶      车道线检测     计算机视觉</a:t>
            </a:r>
            <a:endParaRPr lang="zh-CN" altLang="en-US"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组合 47"/>
          <p:cNvGrpSpPr/>
          <p:nvPr/>
        </p:nvGrpSpPr>
        <p:grpSpPr>
          <a:xfrm>
            <a:off x="7980726" y="1138046"/>
            <a:ext cx="208734" cy="138347"/>
            <a:chOff x="9482595" y="2565731"/>
            <a:chExt cx="278384" cy="184511"/>
          </a:xfrm>
        </p:grpSpPr>
        <p:sp>
          <p:nvSpPr>
            <p:cNvPr id="49" name="椭圆 48"/>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摘要</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05</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文本框 25"/>
          <p:cNvSpPr txBox="1"/>
          <p:nvPr/>
        </p:nvSpPr>
        <p:spPr>
          <a:xfrm>
            <a:off x="999303" y="748897"/>
            <a:ext cx="7190157" cy="2834174"/>
          </a:xfrm>
          <a:prstGeom prst="rect">
            <a:avLst/>
          </a:prstGeom>
          <a:noFill/>
        </p:spPr>
        <p:txBody>
          <a:bodyPr wrap="square" rtlCol="0">
            <a:spAutoFit/>
          </a:bodyPr>
          <a:lstStyle/>
          <a:p>
            <a:pPr>
              <a:lnSpc>
                <a:spcPct val="120000"/>
              </a:lnSpc>
              <a:spcAft>
                <a:spcPts val="800"/>
              </a:spcAft>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摘要：</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现有的车道线检测方法大多集中在</a:t>
            </a:r>
            <a:r>
              <a:rPr lang="zh-CN" altLang="en-US" b="1" u="sng" dirty="0">
                <a:solidFill>
                  <a:schemeClr val="tx1">
                    <a:lumMod val="50000"/>
                    <a:lumOff val="50000"/>
                  </a:schemeClr>
                </a:solidFill>
                <a:latin typeface="微软雅黑" panose="020B0503020204020204" pitchFamily="34" charset="-122"/>
                <a:ea typeface="微软雅黑" panose="020B0503020204020204" pitchFamily="34" charset="-122"/>
              </a:rPr>
              <a:t>单帧图像</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的车道线检测上，而在真实的驾驶中汽车获取的是</a:t>
            </a:r>
            <a:r>
              <a:rPr lang="zh-CN" altLang="en-US" b="1" u="sng" dirty="0">
                <a:solidFill>
                  <a:schemeClr val="tx1">
                    <a:lumMod val="50000"/>
                    <a:lumOff val="50000"/>
                  </a:schemeClr>
                </a:solidFill>
                <a:latin typeface="微软雅黑" panose="020B0503020204020204" pitchFamily="34" charset="-122"/>
                <a:ea typeface="微软雅黑" panose="020B0503020204020204" pitchFamily="34" charset="-122"/>
              </a:rPr>
              <a:t>驾驶视角</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的视频。因此将车道线检测从</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图像级别扩展到视频</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级别是非常重要的，因为后者可以利用时域一致性来解决单帧无法解决的问题，如车道线遮挡、破损等问题。但是进行</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视频车道线检测</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的主要障碍是缺乏具有连续车道线实例标注的</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视频</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数据集。现有的车道线检测数据集</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例如，</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TuSimple</a:t>
            </a:r>
            <a:r>
              <a:rPr lang="zh-CN" altLang="en"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Culane</a:t>
            </a:r>
            <a:r>
              <a:rPr lang="zh-CN" altLang="en"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ApolloScape</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 altLang="zh-CN" dirty="0">
                <a:solidFill>
                  <a:schemeClr val="tx1">
                    <a:lumMod val="50000"/>
                    <a:lumOff val="50000"/>
                  </a:schemeClr>
                </a:solidFill>
                <a:latin typeface="微软雅黑" panose="020B0503020204020204" pitchFamily="34" charset="-122"/>
                <a:ea typeface="微软雅黑" panose="020B0503020204020204" pitchFamily="34" charset="-122"/>
              </a:rPr>
              <a:t>BDD100K), </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只支持单帧车道线标注（</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TuSimple</a:t>
            </a:r>
            <a:r>
              <a:rPr lang="zh-CN" altLang="en" dirty="0">
                <a:solidFill>
                  <a:schemeClr val="tx1">
                    <a:lumMod val="50000"/>
                    <a:lumOff val="50000"/>
                  </a:schemeClr>
                </a:solidFill>
                <a:latin typeface="微软雅黑" panose="020B0503020204020204" pitchFamily="34" charset="-122"/>
                <a:ea typeface="微软雅黑" panose="020B0503020204020204" pitchFamily="34" charset="-122"/>
              </a:rPr>
              <a:t>、</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Culane</a:t>
            </a:r>
            <a:r>
              <a:rPr lang="zh-CN" altLang="en"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或者缺乏连续的实例标注（</a:t>
            </a:r>
            <a:r>
              <a:rPr lang="en" altLang="zh-CN" dirty="0" err="1">
                <a:solidFill>
                  <a:schemeClr val="tx1">
                    <a:lumMod val="50000"/>
                    <a:lumOff val="50000"/>
                  </a:schemeClr>
                </a:solidFill>
                <a:latin typeface="微软雅黑" panose="020B0503020204020204" pitchFamily="34" charset="-122"/>
                <a:ea typeface="微软雅黑" panose="020B0503020204020204" pitchFamily="34" charset="-122"/>
              </a:rPr>
              <a:t>ApolloScape</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和</a:t>
            </a:r>
            <a:r>
              <a:rPr lang="en" altLang="zh-CN" dirty="0">
                <a:solidFill>
                  <a:schemeClr val="tx1">
                    <a:lumMod val="50000"/>
                    <a:lumOff val="50000"/>
                  </a:schemeClr>
                </a:solidFill>
                <a:latin typeface="微软雅黑" panose="020B0503020204020204" pitchFamily="34" charset="-122"/>
                <a:ea typeface="微软雅黑" panose="020B0503020204020204" pitchFamily="34" charset="-122"/>
              </a:rPr>
              <a:t>BDD100K</a:t>
            </a:r>
            <a:r>
              <a:rPr lang="zh-CN" altLang="en"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
        <p:nvSpPr>
          <p:cNvPr id="47" name="文本框 26"/>
          <p:cNvSpPr txBox="1"/>
          <p:nvPr/>
        </p:nvSpPr>
        <p:spPr>
          <a:xfrm>
            <a:off x="1128979" y="3972220"/>
            <a:ext cx="6886041" cy="728982"/>
          </a:xfrm>
          <a:prstGeom prst="rect">
            <a:avLst/>
          </a:prstGeom>
          <a:noFill/>
        </p:spPr>
        <p:txBody>
          <a:bodyPr wrap="square" rtlCol="0">
            <a:spAutoFit/>
          </a:bodyPr>
          <a:lstStyle/>
          <a:p>
            <a:pPr>
              <a:lnSpc>
                <a:spcPct val="120000"/>
              </a:lnSpc>
            </a:pPr>
            <a:r>
              <a:rPr lang="zh-CN" altLang="en-US" b="1" dirty="0">
                <a:solidFill>
                  <a:srgbClr val="414455"/>
                </a:solidFill>
                <a:latin typeface="微软雅黑" panose="020B0503020204020204" pitchFamily="34" charset="-122"/>
                <a:ea typeface="微软雅黑" panose="020B0503020204020204" pitchFamily="34" charset="-122"/>
              </a:rPr>
              <a:t>关键字：   计算机视觉      深度学习      生成式对抗神经网络     数</a:t>
            </a:r>
            <a:r>
              <a:rPr lang="en-US" altLang="zh-CN" b="1" dirty="0">
                <a:solidFill>
                  <a:srgbClr val="414455"/>
                </a:solidFill>
                <a:latin typeface="微软雅黑" panose="020B0503020204020204" pitchFamily="34" charset="-122"/>
                <a:ea typeface="微软雅黑" panose="020B0503020204020204" pitchFamily="34" charset="-122"/>
              </a:rPr>
              <a:t>	</a:t>
            </a:r>
            <a:r>
              <a:rPr lang="zh-CN" altLang="en-US" b="1" dirty="0">
                <a:solidFill>
                  <a:srgbClr val="414455"/>
                </a:solidFill>
                <a:latin typeface="微软雅黑" panose="020B0503020204020204" pitchFamily="34" charset="-122"/>
                <a:ea typeface="微软雅黑" panose="020B0503020204020204" pitchFamily="34" charset="-122"/>
              </a:rPr>
              <a:t>   据分析</a:t>
            </a:r>
            <a:endParaRPr lang="zh-CN" altLang="en-US"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组合 47"/>
          <p:cNvGrpSpPr/>
          <p:nvPr/>
        </p:nvGrpSpPr>
        <p:grpSpPr>
          <a:xfrm>
            <a:off x="7980726" y="1138046"/>
            <a:ext cx="208734" cy="138347"/>
            <a:chOff x="9482595" y="2565731"/>
            <a:chExt cx="278384" cy="184511"/>
          </a:xfrm>
        </p:grpSpPr>
        <p:sp>
          <p:nvSpPr>
            <p:cNvPr id="49" name="椭圆 48"/>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07428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500" fill="hold"/>
                                        <p:tgtEl>
                                          <p:spTgt spid="46"/>
                                        </p:tgtEl>
                                        <p:attrNameLst>
                                          <p:attrName>ppt_w</p:attrName>
                                        </p:attrNameLst>
                                      </p:cBhvr>
                                      <p:tavLst>
                                        <p:tav tm="0">
                                          <p:val>
                                            <p:fltVal val="0"/>
                                          </p:val>
                                        </p:tav>
                                        <p:tav tm="100000">
                                          <p:val>
                                            <p:strVal val="#ppt_w"/>
                                          </p:val>
                                        </p:tav>
                                      </p:tavLst>
                                    </p:anim>
                                    <p:anim calcmode="lin" valueType="num">
                                      <p:cBhvr>
                                        <p:cTn id="21" dur="500" fill="hold"/>
                                        <p:tgtEl>
                                          <p:spTgt spid="46"/>
                                        </p:tgtEl>
                                        <p:attrNameLst>
                                          <p:attrName>ppt_h</p:attrName>
                                        </p:attrNameLst>
                                      </p:cBhvr>
                                      <p:tavLst>
                                        <p:tav tm="0">
                                          <p:val>
                                            <p:fltVal val="0"/>
                                          </p:val>
                                        </p:tav>
                                        <p:tav tm="100000">
                                          <p:val>
                                            <p:strVal val="#ppt_h"/>
                                          </p:val>
                                        </p:tav>
                                      </p:tavLst>
                                    </p:anim>
                                    <p:animEffect transition="in" filter="fade">
                                      <p:cBhvr>
                                        <p:cTn id="22" dur="500"/>
                                        <p:tgtEl>
                                          <p:spTgt spid="46"/>
                                        </p:tgtEl>
                                      </p:cBhvr>
                                    </p:animEffect>
                                  </p:childTnLst>
                                </p:cTn>
                              </p:par>
                            </p:childTnLst>
                          </p:cTn>
                        </p:par>
                        <p:par>
                          <p:cTn id="23" fill="hold">
                            <p:stCondLst>
                              <p:cond delay="1250"/>
                            </p:stCondLst>
                            <p:childTnLst>
                              <p:par>
                                <p:cTn id="24" presetID="53" presetClass="entr" presetSubtype="16"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750"/>
                            </p:stCondLst>
                            <p:childTnLst>
                              <p:par>
                                <p:cTn id="30" presetID="42"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1978413"/>
            <a:ext cx="2789599" cy="12152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9" name="组合 158"/>
          <p:cNvGrpSpPr/>
          <p:nvPr/>
        </p:nvGrpSpPr>
        <p:grpSpPr>
          <a:xfrm>
            <a:off x="2064628" y="1988867"/>
            <a:ext cx="1384430" cy="1248221"/>
            <a:chOff x="3720691" y="2824413"/>
            <a:chExt cx="1341120" cy="1209172"/>
          </a:xfrm>
        </p:grpSpPr>
        <p:sp>
          <p:nvSpPr>
            <p:cNvPr id="160"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6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62" name="Freeform 5"/>
          <p:cNvSpPr/>
          <p:nvPr/>
        </p:nvSpPr>
        <p:spPr bwMode="auto">
          <a:xfrm rot="1855731">
            <a:off x="2159429" y="2074341"/>
            <a:ext cx="1194827" cy="107727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nvGrpSpPr>
          <p:cNvPr id="169" name="组合 168"/>
          <p:cNvGrpSpPr/>
          <p:nvPr/>
        </p:nvGrpSpPr>
        <p:grpSpPr>
          <a:xfrm>
            <a:off x="3350801" y="2079269"/>
            <a:ext cx="208734" cy="138347"/>
            <a:chOff x="9482595" y="2565731"/>
            <a:chExt cx="278384" cy="184511"/>
          </a:xfrm>
        </p:grpSpPr>
        <p:sp>
          <p:nvSpPr>
            <p:cNvPr id="170" name="椭圆 169"/>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圆角矩形 15"/>
          <p:cNvSpPr/>
          <p:nvPr/>
        </p:nvSpPr>
        <p:spPr>
          <a:xfrm>
            <a:off x="4086072" y="1950849"/>
            <a:ext cx="4913267" cy="1215263"/>
          </a:xfrm>
          <a:prstGeom prst="round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00000"/>
              </a:solidFill>
            </a:endParaRPr>
          </a:p>
        </p:txBody>
      </p:sp>
      <p:sp>
        <p:nvSpPr>
          <p:cNvPr id="17" name="矩形 16"/>
          <p:cNvSpPr/>
          <p:nvPr/>
        </p:nvSpPr>
        <p:spPr>
          <a:xfrm>
            <a:off x="5003935" y="1950849"/>
            <a:ext cx="4157379" cy="1215263"/>
          </a:xfrm>
          <a:prstGeom prst="rect">
            <a:avLst/>
          </a:prstGeom>
          <a:solidFill>
            <a:srgbClr val="5B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TextBox 17"/>
          <p:cNvSpPr txBox="1"/>
          <p:nvPr/>
        </p:nvSpPr>
        <p:spPr>
          <a:xfrm flipH="1">
            <a:off x="4410024" y="2091923"/>
            <a:ext cx="269960" cy="845820"/>
          </a:xfrm>
          <a:prstGeom prst="rect">
            <a:avLst/>
          </a:prstGeom>
          <a:noFill/>
        </p:spPr>
        <p:txBody>
          <a:bodyPr wrap="square" rtlCol="0">
            <a:spAutoFit/>
          </a:bodyPr>
          <a:lstStyle/>
          <a:p>
            <a:pPr algn="ctr"/>
            <a:r>
              <a:rPr lang="en-US" sz="4950" b="1" dirty="0">
                <a:solidFill>
                  <a:schemeClr val="bg1"/>
                </a:solidFill>
                <a:latin typeface="方正兰亭黑简体" panose="02000000000000000000" pitchFamily="2" charset="-122"/>
                <a:ea typeface="方正兰亭黑简体" panose="02000000000000000000" pitchFamily="2" charset="-122"/>
              </a:rPr>
              <a:t>2</a:t>
            </a:r>
            <a:endParaRPr lang="id-ID" sz="4950" b="1" dirty="0">
              <a:solidFill>
                <a:schemeClr val="bg1"/>
              </a:solidFill>
              <a:latin typeface="方正兰亭黑简体" panose="02000000000000000000" pitchFamily="2" charset="-122"/>
              <a:ea typeface="方正兰亭黑简体" panose="02000000000000000000" pitchFamily="2" charset="-122"/>
            </a:endParaRPr>
          </a:p>
        </p:txBody>
      </p:sp>
      <p:sp>
        <p:nvSpPr>
          <p:cNvPr id="19" name="文本框 9"/>
          <p:cNvSpPr txBox="1"/>
          <p:nvPr/>
        </p:nvSpPr>
        <p:spPr>
          <a:xfrm>
            <a:off x="5219903" y="2004841"/>
            <a:ext cx="2051694" cy="375088"/>
          </a:xfrm>
          <a:prstGeom prst="rect">
            <a:avLst/>
          </a:prstGeom>
          <a:noFill/>
        </p:spPr>
        <p:txBody>
          <a:bodyPr wrap="square" lIns="51421" tIns="25710" rIns="51421" bIns="25710" rtlCol="0">
            <a:spAutoFit/>
          </a:bodyPr>
          <a:lstStyle/>
          <a:p>
            <a:pPr marL="0" lvl="1"/>
            <a:r>
              <a:rPr lang="zh-CN" altLang="en-US" sz="2100" b="1" dirty="0">
                <a:solidFill>
                  <a:schemeClr val="bg1"/>
                </a:solidFill>
                <a:latin typeface="微软雅黑" panose="020B0503020204020204" pitchFamily="34" charset="-122"/>
                <a:ea typeface="微软雅黑" panose="020B0503020204020204" pitchFamily="34" charset="-122"/>
              </a:rPr>
              <a:t>理论基础</a:t>
            </a:r>
          </a:p>
        </p:txBody>
      </p:sp>
      <p:sp>
        <p:nvSpPr>
          <p:cNvPr id="55" name="Freeform 261"/>
          <p:cNvSpPr/>
          <p:nvPr/>
        </p:nvSpPr>
        <p:spPr bwMode="auto">
          <a:xfrm>
            <a:off x="2476727" y="2379846"/>
            <a:ext cx="509408" cy="50940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grpSp>
        <p:nvGrpSpPr>
          <p:cNvPr id="46" name="组合 45">
            <a:extLst>
              <a:ext uri="{FF2B5EF4-FFF2-40B4-BE49-F238E27FC236}">
                <a16:creationId xmlns:a16="http://schemas.microsoft.com/office/drawing/2014/main" id="{CBF32B16-3F95-114A-AFFC-6452C07C750E}"/>
              </a:ext>
            </a:extLst>
          </p:cNvPr>
          <p:cNvGrpSpPr/>
          <p:nvPr/>
        </p:nvGrpSpPr>
        <p:grpSpPr>
          <a:xfrm>
            <a:off x="5369092" y="2556107"/>
            <a:ext cx="1644192" cy="378572"/>
            <a:chOff x="4319797" y="3314605"/>
            <a:chExt cx="1707110" cy="195138"/>
          </a:xfrm>
        </p:grpSpPr>
        <p:sp>
          <p:nvSpPr>
            <p:cNvPr id="47" name="文本框 9">
              <a:extLst>
                <a:ext uri="{FF2B5EF4-FFF2-40B4-BE49-F238E27FC236}">
                  <a16:creationId xmlns:a16="http://schemas.microsoft.com/office/drawing/2014/main" id="{4581BA74-5636-BC42-8A8F-86930D95A3A5}"/>
                </a:ext>
              </a:extLst>
            </p:cNvPr>
            <p:cNvSpPr txBox="1"/>
            <p:nvPr/>
          </p:nvSpPr>
          <p:spPr>
            <a:xfrm>
              <a:off x="4802773" y="3358398"/>
              <a:ext cx="1224134" cy="142781"/>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概述</a:t>
              </a:r>
            </a:p>
          </p:txBody>
        </p:sp>
        <p:grpSp>
          <p:nvGrpSpPr>
            <p:cNvPr id="48" name="组合 47">
              <a:extLst>
                <a:ext uri="{FF2B5EF4-FFF2-40B4-BE49-F238E27FC236}">
                  <a16:creationId xmlns:a16="http://schemas.microsoft.com/office/drawing/2014/main" id="{FC9B9589-77E5-304A-A7B7-CDD4B68CAA03}"/>
                </a:ext>
              </a:extLst>
            </p:cNvPr>
            <p:cNvGrpSpPr/>
            <p:nvPr/>
          </p:nvGrpSpPr>
          <p:grpSpPr>
            <a:xfrm>
              <a:off x="4319797" y="3314605"/>
              <a:ext cx="390637" cy="195138"/>
              <a:chOff x="4955601" y="3715236"/>
              <a:chExt cx="390637" cy="195138"/>
            </a:xfrm>
          </p:grpSpPr>
          <p:sp>
            <p:nvSpPr>
              <p:cNvPr id="49" name="椭圆 48">
                <a:extLst>
                  <a:ext uri="{FF2B5EF4-FFF2-40B4-BE49-F238E27FC236}">
                    <a16:creationId xmlns:a16="http://schemas.microsoft.com/office/drawing/2014/main" id="{027BF11E-A991-654C-BDBA-7406B2426316}"/>
                  </a:ext>
                </a:extLst>
              </p:cNvPr>
              <p:cNvSpPr/>
              <p:nvPr/>
            </p:nvSpPr>
            <p:spPr>
              <a:xfrm>
                <a:off x="4955601" y="3715236"/>
                <a:ext cx="390637" cy="195138"/>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50" name="等腰三角形 20">
                <a:extLst>
                  <a:ext uri="{FF2B5EF4-FFF2-40B4-BE49-F238E27FC236}">
                    <a16:creationId xmlns:a16="http://schemas.microsoft.com/office/drawing/2014/main" id="{BD9FD80A-D2B5-7947-AA13-3250203277A5}"/>
                  </a:ext>
                </a:extLst>
              </p:cNvPr>
              <p:cNvSpPr/>
              <p:nvPr/>
            </p:nvSpPr>
            <p:spPr>
              <a:xfrm rot="5400000">
                <a:off x="5109665" y="3671825"/>
                <a:ext cx="149580" cy="27793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grpSp>
        <p:nvGrpSpPr>
          <p:cNvPr id="51" name="组合 50">
            <a:extLst>
              <a:ext uri="{FF2B5EF4-FFF2-40B4-BE49-F238E27FC236}">
                <a16:creationId xmlns:a16="http://schemas.microsoft.com/office/drawing/2014/main" id="{53693A1D-8105-874F-AD19-644FA9441FF8}"/>
              </a:ext>
            </a:extLst>
          </p:cNvPr>
          <p:cNvGrpSpPr/>
          <p:nvPr/>
        </p:nvGrpSpPr>
        <p:grpSpPr>
          <a:xfrm>
            <a:off x="6881442" y="2552966"/>
            <a:ext cx="2068295" cy="371443"/>
            <a:chOff x="4324942" y="3385343"/>
            <a:chExt cx="1640800" cy="111156"/>
          </a:xfrm>
        </p:grpSpPr>
        <p:sp>
          <p:nvSpPr>
            <p:cNvPr id="52" name="文本框 9">
              <a:extLst>
                <a:ext uri="{FF2B5EF4-FFF2-40B4-BE49-F238E27FC236}">
                  <a16:creationId xmlns:a16="http://schemas.microsoft.com/office/drawing/2014/main" id="{E8FF5B13-A06C-B548-96D7-D6E3069AA99F}"/>
                </a:ext>
              </a:extLst>
            </p:cNvPr>
            <p:cNvSpPr txBox="1"/>
            <p:nvPr/>
          </p:nvSpPr>
          <p:spPr>
            <a:xfrm>
              <a:off x="4741608" y="3410122"/>
              <a:ext cx="1224134" cy="82893"/>
            </a:xfrm>
            <a:prstGeom prst="rect">
              <a:avLst/>
            </a:prstGeom>
            <a:noFill/>
          </p:spPr>
          <p:txBody>
            <a:bodyPr wrap="square" lIns="0" tIns="0" rIns="0" bIns="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摘要</a:t>
              </a:r>
            </a:p>
          </p:txBody>
        </p:sp>
        <p:grpSp>
          <p:nvGrpSpPr>
            <p:cNvPr id="53" name="组合 52">
              <a:extLst>
                <a:ext uri="{FF2B5EF4-FFF2-40B4-BE49-F238E27FC236}">
                  <a16:creationId xmlns:a16="http://schemas.microsoft.com/office/drawing/2014/main" id="{088F23BA-111C-E647-9D75-7B6A7F40E230}"/>
                </a:ext>
              </a:extLst>
            </p:cNvPr>
            <p:cNvGrpSpPr/>
            <p:nvPr/>
          </p:nvGrpSpPr>
          <p:grpSpPr>
            <a:xfrm>
              <a:off x="4324942" y="3385343"/>
              <a:ext cx="322207" cy="111156"/>
              <a:chOff x="4960746" y="3785974"/>
              <a:chExt cx="322207" cy="111156"/>
            </a:xfrm>
          </p:grpSpPr>
          <p:sp>
            <p:nvSpPr>
              <p:cNvPr id="54" name="椭圆 53">
                <a:extLst>
                  <a:ext uri="{FF2B5EF4-FFF2-40B4-BE49-F238E27FC236}">
                    <a16:creationId xmlns:a16="http://schemas.microsoft.com/office/drawing/2014/main" id="{1F4FB77C-78FA-6344-933B-3202C0BA9137}"/>
                  </a:ext>
                </a:extLst>
              </p:cNvPr>
              <p:cNvSpPr/>
              <p:nvPr/>
            </p:nvSpPr>
            <p:spPr>
              <a:xfrm>
                <a:off x="4960746" y="3785974"/>
                <a:ext cx="322207" cy="111156"/>
              </a:xfrm>
              <a:prstGeom prst="ellipse">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56" name="等腰三角形 25">
                <a:extLst>
                  <a:ext uri="{FF2B5EF4-FFF2-40B4-BE49-F238E27FC236}">
                    <a16:creationId xmlns:a16="http://schemas.microsoft.com/office/drawing/2014/main" id="{4C32F628-A3D5-914F-8664-F98FC6EDAC9B}"/>
                  </a:ext>
                </a:extLst>
              </p:cNvPr>
              <p:cNvSpPr/>
              <p:nvPr/>
            </p:nvSpPr>
            <p:spPr>
              <a:xfrm rot="5400000">
                <a:off x="5096939" y="3755512"/>
                <a:ext cx="105070" cy="16599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0-#ppt_w/2"/>
                                          </p:val>
                                        </p:tav>
                                        <p:tav tm="100000">
                                          <p:val>
                                            <p:strVal val="#ppt_x"/>
                                          </p:val>
                                        </p:tav>
                                      </p:tavLst>
                                    </p:anim>
                                    <p:anim calcmode="lin" valueType="num">
                                      <p:cBhvr additive="base">
                                        <p:cTn id="8" dur="500" fill="hold"/>
                                        <p:tgtEl>
                                          <p:spTgt spid="1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fill="hold"/>
                                        <p:tgtEl>
                                          <p:spTgt spid="162"/>
                                        </p:tgtEl>
                                        <p:attrNameLst>
                                          <p:attrName>ppt_x</p:attrName>
                                        </p:attrNameLst>
                                      </p:cBhvr>
                                      <p:tavLst>
                                        <p:tav tm="0">
                                          <p:val>
                                            <p:strVal val="0-#ppt_w/2"/>
                                          </p:val>
                                        </p:tav>
                                        <p:tav tm="100000">
                                          <p:val>
                                            <p:strVal val="#ppt_x"/>
                                          </p:val>
                                        </p:tav>
                                      </p:tavLst>
                                    </p:anim>
                                    <p:anim calcmode="lin" valueType="num">
                                      <p:cBhvr additive="base">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0-#ppt_w/2"/>
                                          </p:val>
                                        </p:tav>
                                        <p:tav tm="100000">
                                          <p:val>
                                            <p:strVal val="#ppt_x"/>
                                          </p:val>
                                        </p:tav>
                                      </p:tavLst>
                                    </p:anim>
                                    <p:anim calcmode="lin" valueType="num">
                                      <p:cBhvr additive="base">
                                        <p:cTn id="16" dur="500" fill="hold"/>
                                        <p:tgtEl>
                                          <p:spTgt spid="5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0-#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169"/>
                                        </p:tgtEl>
                                        <p:attrNameLst>
                                          <p:attrName>style.visibility</p:attrName>
                                        </p:attrNameLst>
                                      </p:cBhvr>
                                      <p:to>
                                        <p:strVal val="visible"/>
                                      </p:to>
                                    </p:set>
                                    <p:animEffect transition="in" filter="fade">
                                      <p:cBhvr>
                                        <p:cTn id="40" dur="1000"/>
                                        <p:tgtEl>
                                          <p:spTgt spid="169"/>
                                        </p:tgtEl>
                                      </p:cBhvr>
                                    </p:animEffect>
                                    <p:anim calcmode="lin" valueType="num">
                                      <p:cBhvr>
                                        <p:cTn id="41" dur="1000" fill="hold"/>
                                        <p:tgtEl>
                                          <p:spTgt spid="169"/>
                                        </p:tgtEl>
                                        <p:attrNameLst>
                                          <p:attrName>ppt_x</p:attrName>
                                        </p:attrNameLst>
                                      </p:cBhvr>
                                      <p:tavLst>
                                        <p:tav tm="0">
                                          <p:val>
                                            <p:strVal val="#ppt_x"/>
                                          </p:val>
                                        </p:tav>
                                        <p:tav tm="100000">
                                          <p:val>
                                            <p:strVal val="#ppt_x"/>
                                          </p:val>
                                        </p:tav>
                                      </p:tavLst>
                                    </p:anim>
                                    <p:anim calcmode="lin" valueType="num">
                                      <p:cBhvr>
                                        <p:cTn id="42" dur="1000" fill="hold"/>
                                        <p:tgtEl>
                                          <p:spTgt spid="169"/>
                                        </p:tgtEl>
                                        <p:attrNameLst>
                                          <p:attrName>ppt_y</p:attrName>
                                        </p:attrNameLst>
                                      </p:cBhvr>
                                      <p:tavLst>
                                        <p:tav tm="0">
                                          <p:val>
                                            <p:strVal val="#ppt_y+.1"/>
                                          </p:val>
                                        </p:tav>
                                        <p:tav tm="100000">
                                          <p:val>
                                            <p:strVal val="#ppt_y"/>
                                          </p:val>
                                        </p:tav>
                                      </p:tavLst>
                                    </p:anim>
                                  </p:childTnLst>
                                </p:cTn>
                              </p:par>
                              <p:par>
                                <p:cTn id="43" presetID="53" presetClass="entr" presetSubtype="16" fill="hold" nodeType="withEffect">
                                  <p:stCondLst>
                                    <p:cond delay="50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par>
                                <p:cTn id="48" presetID="53" presetClass="entr" presetSubtype="16" fill="hold" nodeType="withEffect">
                                  <p:stCondLst>
                                    <p:cond delay="500"/>
                                  </p:stCondLst>
                                  <p:childTnLst>
                                    <p:set>
                                      <p:cBhvr>
                                        <p:cTn id="49" dur="1" fill="hold">
                                          <p:stCondLst>
                                            <p:cond delay="0"/>
                                          </p:stCondLst>
                                        </p:cTn>
                                        <p:tgtEl>
                                          <p:spTgt spid="51"/>
                                        </p:tgtEl>
                                        <p:attrNameLst>
                                          <p:attrName>style.visibility</p:attrName>
                                        </p:attrNameLst>
                                      </p:cBhvr>
                                      <p:to>
                                        <p:strVal val="visible"/>
                                      </p:to>
                                    </p:set>
                                    <p:anim calcmode="lin" valueType="num">
                                      <p:cBhvr>
                                        <p:cTn id="50" dur="500" fill="hold"/>
                                        <p:tgtEl>
                                          <p:spTgt spid="51"/>
                                        </p:tgtEl>
                                        <p:attrNameLst>
                                          <p:attrName>ppt_w</p:attrName>
                                        </p:attrNameLst>
                                      </p:cBhvr>
                                      <p:tavLst>
                                        <p:tav tm="0">
                                          <p:val>
                                            <p:fltVal val="0"/>
                                          </p:val>
                                        </p:tav>
                                        <p:tav tm="100000">
                                          <p:val>
                                            <p:strVal val="#ppt_w"/>
                                          </p:val>
                                        </p:tav>
                                      </p:tavLst>
                                    </p:anim>
                                    <p:anim calcmode="lin" valueType="num">
                                      <p:cBhvr>
                                        <p:cTn id="51" dur="500" fill="hold"/>
                                        <p:tgtEl>
                                          <p:spTgt spid="51"/>
                                        </p:tgtEl>
                                        <p:attrNameLst>
                                          <p:attrName>ppt_h</p:attrName>
                                        </p:attrNameLst>
                                      </p:cBhvr>
                                      <p:tavLst>
                                        <p:tav tm="0">
                                          <p:val>
                                            <p:fltVal val="0"/>
                                          </p:val>
                                        </p:tav>
                                        <p:tav tm="100000">
                                          <p:val>
                                            <p:strVal val="#ppt_h"/>
                                          </p:val>
                                        </p:tav>
                                      </p:tavLst>
                                    </p:anim>
                                    <p:animEffect transition="in" filter="fade">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162" grpId="0" bldLvl="0" animBg="1"/>
      <p:bldP spid="16" grpId="0" bldLvl="0" animBg="1"/>
      <p:bldP spid="17" grpId="0" bldLvl="0" animBg="1"/>
      <p:bldP spid="18" grpId="0"/>
      <p:bldP spid="19" grpId="0"/>
      <p:bldP spid="5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1403790"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概述</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07</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文本框 1"/>
          <p:cNvSpPr txBox="1"/>
          <p:nvPr/>
        </p:nvSpPr>
        <p:spPr>
          <a:xfrm>
            <a:off x="1000192" y="1043863"/>
            <a:ext cx="7016829" cy="3055773"/>
          </a:xfrm>
          <a:prstGeom prst="rect">
            <a:avLst/>
          </a:prstGeom>
          <a:noFill/>
        </p:spPr>
        <p:txBody>
          <a:bodyPr wrap="square" rtlCol="0">
            <a:spAutoFit/>
          </a:bodyPr>
          <a:lstStyle/>
          <a:p>
            <a:pPr>
              <a:lnSpc>
                <a:spcPct val="120000"/>
              </a:lnSpc>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概述：</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传统</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的车道线检测方法依靠</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高度专业化</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、手工制作的特征和启发式的组合来识别车道段。包括基于颜色的特征、结构张量、条形过滤器、山脊特征等，这些特征可能组合在一起用</a:t>
            </a:r>
            <a:r>
              <a:rPr lang="en-US" altLang="zh-CN" dirty="0" err="1">
                <a:solidFill>
                  <a:schemeClr val="tx1">
                    <a:lumMod val="50000"/>
                    <a:lumOff val="50000"/>
                  </a:schemeClr>
                </a:solidFill>
                <a:latin typeface="微软雅黑" panose="020B0503020204020204" pitchFamily="34" charset="-122"/>
                <a:ea typeface="微软雅黑" panose="020B0503020204020204" pitchFamily="34" charset="-122"/>
              </a:rPr>
              <a:t>hough</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变换和粒子或卡尔曼过滤器。识别车道段后采用后处理技术过滤掉错误检测，并将片段组合在一起形成最终结果车道。一般来说，这些传统的方法由于道路场景的变化，容易出现</a:t>
            </a:r>
            <a:r>
              <a:rPr lang="zh-CN" altLang="en-US" b="1" u="sng" dirty="0">
                <a:solidFill>
                  <a:schemeClr val="tx1">
                    <a:lumMod val="50000"/>
                    <a:lumOff val="50000"/>
                  </a:schemeClr>
                </a:solidFill>
                <a:latin typeface="微软雅黑" panose="020B0503020204020204" pitchFamily="34" charset="-122"/>
                <a:ea typeface="微软雅黑" panose="020B0503020204020204" pitchFamily="34" charset="-122"/>
              </a:rPr>
              <a:t>鲁棒性</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问题，这种基于模型的系统很难对其进行建模。因此传统的车道线检测方法难以应用于自主驾驶系统或驾驶辅助系统实时检测效果要求</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比较高的环境</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
        <p:nvSpPr>
          <p:cNvPr id="47" name="文本框 26"/>
          <p:cNvSpPr txBox="1"/>
          <p:nvPr/>
        </p:nvSpPr>
        <p:spPr>
          <a:xfrm>
            <a:off x="1065585" y="4255619"/>
            <a:ext cx="6886041" cy="396583"/>
          </a:xfrm>
          <a:prstGeom prst="rect">
            <a:avLst/>
          </a:prstGeom>
          <a:noFill/>
        </p:spPr>
        <p:txBody>
          <a:bodyPr wrap="square" rtlCol="0">
            <a:spAutoFit/>
          </a:bodyPr>
          <a:lstStyle/>
          <a:p>
            <a:pPr>
              <a:lnSpc>
                <a:spcPct val="120000"/>
              </a:lnSpc>
            </a:pPr>
            <a:r>
              <a:rPr lang="zh-CN" altLang="en-US" b="1" dirty="0">
                <a:solidFill>
                  <a:srgbClr val="414455"/>
                </a:solidFill>
                <a:latin typeface="微软雅黑" panose="020B0503020204020204" pitchFamily="34" charset="-122"/>
                <a:ea typeface="微软雅黑" panose="020B0503020204020204" pitchFamily="34" charset="-122"/>
              </a:rPr>
              <a:t>关键字：   传统车道线检测      专业化      鲁棒性     环境要求</a:t>
            </a:r>
            <a:endParaRPr lang="zh-CN" altLang="en-US" dirty="0">
              <a:solidFill>
                <a:srgbClr val="41445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 name="组合 47"/>
          <p:cNvGrpSpPr/>
          <p:nvPr/>
        </p:nvGrpSpPr>
        <p:grpSpPr>
          <a:xfrm>
            <a:off x="7980726" y="1138046"/>
            <a:ext cx="208734" cy="138347"/>
            <a:chOff x="9482595" y="2565731"/>
            <a:chExt cx="278384" cy="184511"/>
          </a:xfrm>
        </p:grpSpPr>
        <p:sp>
          <p:nvSpPr>
            <p:cNvPr id="49" name="椭圆 48"/>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52538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5"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4620" y="142563"/>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1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1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21" name="文本框 9"/>
          <p:cNvSpPr txBox="1"/>
          <p:nvPr/>
        </p:nvSpPr>
        <p:spPr>
          <a:xfrm>
            <a:off x="952374" y="231626"/>
            <a:ext cx="2251474"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生成式对抗神经网络</a:t>
            </a:r>
          </a:p>
        </p:txBody>
      </p:sp>
      <p:cxnSp>
        <p:nvCxnSpPr>
          <p:cNvPr id="22" name="直接连接符 21"/>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27406" y="345603"/>
            <a:ext cx="193989" cy="174903"/>
            <a:chOff x="3720691" y="2824413"/>
            <a:chExt cx="1341120" cy="1209172"/>
          </a:xfrm>
        </p:grpSpPr>
        <p:sp>
          <p:nvSpPr>
            <p:cNvPr id="24"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25"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6"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08</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32" name="Rectangle 2"/>
          <p:cNvSpPr/>
          <p:nvPr/>
        </p:nvSpPr>
        <p:spPr>
          <a:xfrm>
            <a:off x="0" y="1305984"/>
            <a:ext cx="8223453" cy="1749135"/>
          </a:xfrm>
          <a:prstGeom prst="rect">
            <a:avLst/>
          </a:prstGeom>
          <a:solidFill>
            <a:schemeClr val="tx1">
              <a:lumMod val="95000"/>
              <a:lumOff val="5000"/>
              <a:alpha val="5098"/>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3" name="Rectangle 4"/>
          <p:cNvSpPr txBox="1">
            <a:spLocks noChangeArrowheads="1"/>
          </p:cNvSpPr>
          <p:nvPr/>
        </p:nvSpPr>
        <p:spPr bwMode="auto">
          <a:xfrm>
            <a:off x="2508816" y="786029"/>
            <a:ext cx="4286176" cy="2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rgbClr val="414455"/>
                </a:solidFill>
                <a:latin typeface="微软雅黑" panose="020B0503020204020204" pitchFamily="34" charset="-122"/>
                <a:ea typeface="微软雅黑" panose="020B0503020204020204" pitchFamily="34" charset="-122"/>
              </a:rPr>
              <a:t>基于生成式对抗神经网络的车道检测方法</a:t>
            </a:r>
          </a:p>
        </p:txBody>
      </p:sp>
      <p:sp>
        <p:nvSpPr>
          <p:cNvPr id="34" name="Rectangle 2"/>
          <p:cNvSpPr/>
          <p:nvPr/>
        </p:nvSpPr>
        <p:spPr>
          <a:xfrm>
            <a:off x="4572000" y="1305984"/>
            <a:ext cx="3661409" cy="1749135"/>
          </a:xfrm>
          <a:prstGeom prst="rect">
            <a:avLst/>
          </a:prstGeom>
          <a:blipFill>
            <a:blip r:embed="rId3">
              <a:extLst>
                <a:ext uri="{28A0092B-C50C-407E-A947-70E740481C1C}">
                  <a14:useLocalDpi xmlns:a14="http://schemas.microsoft.com/office/drawing/2010/main" val="0"/>
                </a:ext>
              </a:extLst>
            </a:blip>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chemeClr val="bg1">
                  <a:lumMod val="95000"/>
                </a:schemeClr>
              </a:solidFill>
            </a:endParaRPr>
          </a:p>
        </p:txBody>
      </p:sp>
      <p:sp>
        <p:nvSpPr>
          <p:cNvPr id="36" name="矩形 47"/>
          <p:cNvSpPr>
            <a:spLocks noChangeArrowheads="1"/>
          </p:cNvSpPr>
          <p:nvPr/>
        </p:nvSpPr>
        <p:spPr bwMode="auto">
          <a:xfrm>
            <a:off x="333869" y="1399323"/>
            <a:ext cx="4030575" cy="170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buNone/>
            </a:pPr>
            <a:r>
              <a:rPr lang="en-US" altLang="zh-CN" sz="1800" dirty="0">
                <a:solidFill>
                  <a:schemeClr val="bg1">
                    <a:lumMod val="50000"/>
                  </a:schemeClr>
                </a:solidFill>
              </a:rPr>
              <a:t>       </a:t>
            </a:r>
            <a:r>
              <a:rPr lang="zh-CN" altLang="en-US" sz="1800" dirty="0">
                <a:solidFill>
                  <a:schemeClr val="bg1">
                    <a:lumMod val="50000"/>
                  </a:schemeClr>
                </a:solidFill>
              </a:rPr>
              <a:t>目前，卷积神经网络已经成功地应用于语义分割任务。然而，有许多问题本质上不是像素分类问题，但仍然经常被表述为语义分割，将像素概率图转换为最终所需的输出。</a:t>
            </a:r>
            <a:endParaRPr lang="zh-CN" altLang="en-US" sz="1800" dirty="0">
              <a:solidFill>
                <a:schemeClr val="bg1">
                  <a:lumMod val="50000"/>
                </a:schemeClr>
              </a:solidFill>
              <a:sym typeface="微软雅黑" panose="020B0503020204020204" pitchFamily="34" charset="-122"/>
            </a:endParaRPr>
          </a:p>
        </p:txBody>
      </p:sp>
      <p:sp>
        <p:nvSpPr>
          <p:cNvPr id="37" name="弧形 36"/>
          <p:cNvSpPr/>
          <p:nvPr/>
        </p:nvSpPr>
        <p:spPr>
          <a:xfrm>
            <a:off x="2196354" y="720487"/>
            <a:ext cx="377944" cy="377944"/>
          </a:xfrm>
          <a:prstGeom prst="arc">
            <a:avLst>
              <a:gd name="adj1" fmla="val 18916496"/>
              <a:gd name="adj2" fmla="val 2632855"/>
            </a:avLst>
          </a:prstGeom>
          <a:ln>
            <a:solidFill>
              <a:srgbClr val="41445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nvGrpSpPr>
          <p:cNvPr id="38" name="组合 37"/>
          <p:cNvGrpSpPr/>
          <p:nvPr/>
        </p:nvGrpSpPr>
        <p:grpSpPr>
          <a:xfrm>
            <a:off x="1017726" y="3479438"/>
            <a:ext cx="394805" cy="355962"/>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42"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40"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43" name="文本框 9"/>
          <p:cNvSpPr txBox="1"/>
          <p:nvPr/>
        </p:nvSpPr>
        <p:spPr>
          <a:xfrm>
            <a:off x="1494459" y="3490063"/>
            <a:ext cx="1403790"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微软雅黑" panose="020B0503020204020204" pitchFamily="34" charset="-122"/>
                <a:ea typeface="微软雅黑" panose="020B0503020204020204" pitchFamily="34" charset="-122"/>
              </a:rPr>
              <a:t>GAN</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1548451" y="3760023"/>
            <a:ext cx="6123925"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7779502" y="3662230"/>
            <a:ext cx="193989" cy="174903"/>
            <a:chOff x="3720691" y="2824413"/>
            <a:chExt cx="1341120" cy="1209172"/>
          </a:xfrm>
        </p:grpSpPr>
        <p:sp>
          <p:nvSpPr>
            <p:cNvPr id="5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6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61" name="TextBox 60"/>
          <p:cNvSpPr txBox="1"/>
          <p:nvPr/>
        </p:nvSpPr>
        <p:spPr>
          <a:xfrm>
            <a:off x="1476027" y="3870662"/>
            <a:ext cx="6407261" cy="1137556"/>
          </a:xfrm>
          <a:prstGeom prst="rect">
            <a:avLst/>
          </a:prstGeom>
          <a:noFill/>
        </p:spPr>
        <p:txBody>
          <a:bodyPr wrap="square" rtlCol="0">
            <a:spAutoFit/>
          </a:bodyPr>
          <a:lstStyle/>
          <a:p>
            <a:pPr>
              <a:lnSpc>
                <a:spcPct val="130000"/>
              </a:lnSpc>
              <a:spcBef>
                <a:spcPct val="0"/>
              </a:spcBef>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以车道线检测为例，目前车道线检测的难点为寻找语义上的线，而不是局限于表观存在的线。但是生成对抗网络 </a:t>
            </a:r>
            <a:r>
              <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GAN) </a:t>
            </a: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可用于使语义分割网络的输出更真实或更好地保留结构。</a:t>
            </a:r>
          </a:p>
        </p:txBody>
      </p:sp>
      <p:grpSp>
        <p:nvGrpSpPr>
          <p:cNvPr id="62" name="组合 61"/>
          <p:cNvGrpSpPr/>
          <p:nvPr/>
        </p:nvGrpSpPr>
        <p:grpSpPr>
          <a:xfrm>
            <a:off x="8196694" y="1168410"/>
            <a:ext cx="208734" cy="138347"/>
            <a:chOff x="9482595" y="2565731"/>
            <a:chExt cx="278384" cy="184511"/>
          </a:xfrm>
        </p:grpSpPr>
        <p:sp>
          <p:nvSpPr>
            <p:cNvPr id="63" name="椭圆 62"/>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椭圆 63"/>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Freeform 126"/>
          <p:cNvSpPr>
            <a:spLocks noChangeAspect="1" noEditPoints="1"/>
          </p:cNvSpPr>
          <p:nvPr/>
        </p:nvSpPr>
        <p:spPr bwMode="auto">
          <a:xfrm>
            <a:off x="567694" y="263306"/>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right)">
                                      <p:cBhvr>
                                        <p:cTn id="36" dur="500"/>
                                        <p:tgtEl>
                                          <p:spTgt spid="36"/>
                                        </p:tgtEl>
                                      </p:cBhvr>
                                    </p:animEffect>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00"/>
                                        <p:tgtEl>
                                          <p:spTgt spid="43"/>
                                        </p:tgtEl>
                                      </p:cBhvr>
                                    </p:animEffect>
                                    <p:anim calcmode="lin" valueType="num">
                                      <p:cBhvr>
                                        <p:cTn id="46" dur="1000" fill="hold"/>
                                        <p:tgtEl>
                                          <p:spTgt spid="43"/>
                                        </p:tgtEl>
                                        <p:attrNameLst>
                                          <p:attrName>ppt_x</p:attrName>
                                        </p:attrNameLst>
                                      </p:cBhvr>
                                      <p:tavLst>
                                        <p:tav tm="0">
                                          <p:val>
                                            <p:strVal val="#ppt_x"/>
                                          </p:val>
                                        </p:tav>
                                        <p:tav tm="100000">
                                          <p:val>
                                            <p:strVal val="#ppt_x"/>
                                          </p:val>
                                        </p:tav>
                                      </p:tavLst>
                                    </p:anim>
                                    <p:anim calcmode="lin" valueType="num">
                                      <p:cBhvr>
                                        <p:cTn id="47" dur="1000" fill="hold"/>
                                        <p:tgtEl>
                                          <p:spTgt spid="43"/>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par>
                                <p:cTn id="52" presetID="2" presetClass="entr" presetSubtype="2" fill="hold" nodeType="withEffect">
                                  <p:stCondLst>
                                    <p:cond delay="25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500" fill="hold"/>
                                        <p:tgtEl>
                                          <p:spTgt spid="58"/>
                                        </p:tgtEl>
                                        <p:attrNameLst>
                                          <p:attrName>ppt_x</p:attrName>
                                        </p:attrNameLst>
                                      </p:cBhvr>
                                      <p:tavLst>
                                        <p:tav tm="0">
                                          <p:val>
                                            <p:strVal val="1+#ppt_w/2"/>
                                          </p:val>
                                        </p:tav>
                                        <p:tav tm="100000">
                                          <p:val>
                                            <p:strVal val="#ppt_x"/>
                                          </p:val>
                                        </p:tav>
                                      </p:tavLst>
                                    </p:anim>
                                    <p:anim calcmode="lin" valueType="num">
                                      <p:cBhvr additive="base">
                                        <p:cTn id="55" dur="500" fill="hold"/>
                                        <p:tgtEl>
                                          <p:spTgt spid="58"/>
                                        </p:tgtEl>
                                        <p:attrNameLst>
                                          <p:attrName>ppt_y</p:attrName>
                                        </p:attrNameLst>
                                      </p:cBhvr>
                                      <p:tavLst>
                                        <p:tav tm="0">
                                          <p:val>
                                            <p:strVal val="#ppt_y"/>
                                          </p:val>
                                        </p:tav>
                                        <p:tav tm="100000">
                                          <p:val>
                                            <p:strVal val="#ppt_y"/>
                                          </p:val>
                                        </p:tav>
                                      </p:tavLst>
                                    </p:anim>
                                  </p:childTnLst>
                                </p:cTn>
                              </p:par>
                            </p:childTnLst>
                          </p:cTn>
                        </p:par>
                        <p:par>
                          <p:cTn id="56" fill="hold">
                            <p:stCondLst>
                              <p:cond delay="4750"/>
                            </p:stCondLst>
                            <p:childTnLst>
                              <p:par>
                                <p:cTn id="57" presetID="18" presetClass="entr" presetSubtype="3"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strips(upRight)">
                                      <p:cBhvr>
                                        <p:cTn id="59" dur="500"/>
                                        <p:tgtEl>
                                          <p:spTgt spid="61"/>
                                        </p:tgtEl>
                                      </p:cBhvr>
                                    </p:animEffect>
                                  </p:childTnLst>
                                </p:cTn>
                              </p:par>
                            </p:childTnLst>
                          </p:cTn>
                        </p:par>
                        <p:par>
                          <p:cTn id="60" fill="hold">
                            <p:stCondLst>
                              <p:cond delay="5250"/>
                            </p:stCondLst>
                            <p:childTnLst>
                              <p:par>
                                <p:cTn id="61" presetID="42" presetClass="entr" presetSubtype="0"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1000"/>
                                        <p:tgtEl>
                                          <p:spTgt spid="62"/>
                                        </p:tgtEl>
                                      </p:cBhvr>
                                    </p:animEffect>
                                    <p:anim calcmode="lin" valueType="num">
                                      <p:cBhvr>
                                        <p:cTn id="64" dur="1000" fill="hold"/>
                                        <p:tgtEl>
                                          <p:spTgt spid="62"/>
                                        </p:tgtEl>
                                        <p:attrNameLst>
                                          <p:attrName>ppt_x</p:attrName>
                                        </p:attrNameLst>
                                      </p:cBhvr>
                                      <p:tavLst>
                                        <p:tav tm="0">
                                          <p:val>
                                            <p:strVal val="#ppt_x"/>
                                          </p:val>
                                        </p:tav>
                                        <p:tav tm="100000">
                                          <p:val>
                                            <p:strVal val="#ppt_x"/>
                                          </p:val>
                                        </p:tav>
                                      </p:tavLst>
                                    </p:anim>
                                    <p:anim calcmode="lin" valueType="num">
                                      <p:cBhvr>
                                        <p:cTn id="6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6" grpId="0"/>
      <p:bldP spid="37" grpId="0" bldLvl="0" animBg="1"/>
      <p:bldP spid="43" grpId="0"/>
      <p:bldP spid="61" grpId="0"/>
      <p:bldP spid="4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414620" y="142563"/>
            <a:ext cx="502789" cy="453321"/>
            <a:chOff x="5424755" y="1340768"/>
            <a:chExt cx="670560" cy="604586"/>
          </a:xfrm>
        </p:grpSpPr>
        <p:grpSp>
          <p:nvGrpSpPr>
            <p:cNvPr id="70" name="组合 69"/>
            <p:cNvGrpSpPr/>
            <p:nvPr/>
          </p:nvGrpSpPr>
          <p:grpSpPr>
            <a:xfrm>
              <a:off x="5424755" y="1340768"/>
              <a:ext cx="670560" cy="604586"/>
              <a:chOff x="3720691" y="2824413"/>
              <a:chExt cx="1341120" cy="1209172"/>
            </a:xfrm>
          </p:grpSpPr>
          <p:sp>
            <p:nvSpPr>
              <p:cNvPr id="7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sp>
            <p:nvSpPr>
              <p:cNvPr id="81"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p>
            </p:txBody>
          </p:sp>
        </p:grpSp>
        <p:sp>
          <p:nvSpPr>
            <p:cNvPr id="71"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p>
          </p:txBody>
        </p:sp>
      </p:grpSp>
      <p:sp>
        <p:nvSpPr>
          <p:cNvPr id="123" name="文本框 9"/>
          <p:cNvSpPr txBox="1"/>
          <p:nvPr/>
        </p:nvSpPr>
        <p:spPr>
          <a:xfrm>
            <a:off x="952374" y="231626"/>
            <a:ext cx="4627738" cy="259671"/>
          </a:xfrm>
          <a:prstGeom prst="rect">
            <a:avLst/>
          </a:prstGeom>
          <a:noFill/>
        </p:spPr>
        <p:txBody>
          <a:bodyPr wrap="square" lIns="51421" tIns="25710" rIns="51421" bIns="25710" rtlCol="0">
            <a:spAutoFit/>
          </a:bodyPr>
          <a:lstStyle/>
          <a:p>
            <a:pPr marL="0" lvl="1"/>
            <a:r>
              <a:rPr lang="zh-CN" altLang="en-US" sz="1350" dirty="0">
                <a:solidFill>
                  <a:srgbClr val="414455"/>
                </a:solidFill>
                <a:latin typeface="微软雅黑" panose="020B0503020204020204" pitchFamily="34" charset="-122"/>
                <a:ea typeface="微软雅黑" panose="020B0503020204020204" pitchFamily="34" charset="-122"/>
              </a:rPr>
              <a:t>生成对抗网络</a:t>
            </a:r>
            <a:r>
              <a:rPr lang="zh-CN" altLang="en" sz="1350" dirty="0">
                <a:solidFill>
                  <a:srgbClr val="414455"/>
                </a:solidFill>
                <a:latin typeface="微软雅黑" panose="020B0503020204020204" pitchFamily="34" charset="-122"/>
                <a:ea typeface="微软雅黑" panose="020B0503020204020204" pitchFamily="34" charset="-122"/>
              </a:rPr>
              <a:t>（</a:t>
            </a:r>
            <a:r>
              <a:rPr lang="en" altLang="zh-CN" sz="1350" dirty="0">
                <a:solidFill>
                  <a:srgbClr val="414455"/>
                </a:solidFill>
                <a:latin typeface="微软雅黑" panose="020B0503020204020204" pitchFamily="34" charset="-122"/>
                <a:ea typeface="微软雅黑" panose="020B0503020204020204" pitchFamily="34" charset="-122"/>
              </a:rPr>
              <a:t>GAN, Generative Adversarial Networks </a:t>
            </a:r>
            <a:r>
              <a:rPr lang="zh-CN" altLang="en" sz="1350" dirty="0">
                <a:solidFill>
                  <a:srgbClr val="414455"/>
                </a:solidFill>
                <a:latin typeface="微软雅黑" panose="020B0503020204020204" pitchFamily="34" charset="-122"/>
                <a:ea typeface="微软雅黑" panose="020B0503020204020204" pitchFamily="34" charset="-122"/>
              </a:rPr>
              <a:t>）</a:t>
            </a:r>
            <a:endParaRPr lang="zh-CN" altLang="en-US" sz="1350" dirty="0">
              <a:solidFill>
                <a:srgbClr val="414455"/>
              </a:solidFill>
              <a:latin typeface="微软雅黑" panose="020B0503020204020204" pitchFamily="34" charset="-122"/>
              <a:ea typeface="微软雅黑" panose="020B0503020204020204" pitchFamily="34" charset="-122"/>
            </a:endParaRPr>
          </a:p>
        </p:txBody>
      </p:sp>
      <p:cxnSp>
        <p:nvCxnSpPr>
          <p:cNvPr id="124" name="直接连接符 123"/>
          <p:cNvCxnSpPr/>
          <p:nvPr/>
        </p:nvCxnSpPr>
        <p:spPr>
          <a:xfrm>
            <a:off x="1006366" y="501586"/>
            <a:ext cx="7291077"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8427406" y="345603"/>
            <a:ext cx="193989" cy="174903"/>
            <a:chOff x="3720691" y="2824413"/>
            <a:chExt cx="1341120" cy="1209172"/>
          </a:xfrm>
        </p:grpSpPr>
        <p:sp>
          <p:nvSpPr>
            <p:cNvPr id="12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sp>
          <p:nvSpPr>
            <p:cNvPr id="12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163" name="文本框 9"/>
          <p:cNvSpPr txBox="1"/>
          <p:nvPr/>
        </p:nvSpPr>
        <p:spPr>
          <a:xfrm>
            <a:off x="8027484" y="250547"/>
            <a:ext cx="323952" cy="259671"/>
          </a:xfrm>
          <a:prstGeom prst="rect">
            <a:avLst/>
          </a:prstGeom>
          <a:noFill/>
        </p:spPr>
        <p:txBody>
          <a:bodyPr wrap="square" lIns="51421" tIns="25710" rIns="51421" bIns="25710" rtlCol="0">
            <a:spAutoFit/>
          </a:bodyPr>
          <a:lstStyle/>
          <a:p>
            <a:pPr marL="0" lvl="1"/>
            <a:r>
              <a:rPr lang="en-US" altLang="zh-CN" sz="1350" dirty="0">
                <a:solidFill>
                  <a:srgbClr val="414455"/>
                </a:solidFill>
                <a:latin typeface="方正兰亭黑简体" panose="02000000000000000000" pitchFamily="2" charset="-122"/>
                <a:ea typeface="方正兰亭黑简体" panose="02000000000000000000" pitchFamily="2" charset="-122"/>
              </a:rPr>
              <a:t>9</a:t>
            </a:r>
            <a:endParaRPr lang="zh-CN" altLang="en-US" sz="1350" dirty="0">
              <a:solidFill>
                <a:srgbClr val="414455"/>
              </a:solidFill>
              <a:latin typeface="方正兰亭黑简体" panose="02000000000000000000" pitchFamily="2" charset="-122"/>
              <a:ea typeface="方正兰亭黑简体" panose="02000000000000000000" pitchFamily="2" charset="-122"/>
            </a:endParaRPr>
          </a:p>
        </p:txBody>
      </p:sp>
      <p:sp>
        <p:nvSpPr>
          <p:cNvPr id="107" name="Freeform 261"/>
          <p:cNvSpPr/>
          <p:nvPr/>
        </p:nvSpPr>
        <p:spPr bwMode="auto">
          <a:xfrm>
            <a:off x="551496" y="281280"/>
            <a:ext cx="220306" cy="22030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tx1">
                  <a:lumMod val="65000"/>
                  <a:lumOff val="35000"/>
                </a:schemeClr>
              </a:solidFill>
            </a:endParaRPr>
          </a:p>
        </p:txBody>
      </p:sp>
      <p:cxnSp>
        <p:nvCxnSpPr>
          <p:cNvPr id="14" name="肘形连接符 13"/>
          <p:cNvCxnSpPr>
            <a:cxnSpLocks/>
          </p:cNvCxnSpPr>
          <p:nvPr/>
        </p:nvCxnSpPr>
        <p:spPr>
          <a:xfrm flipV="1">
            <a:off x="2232836" y="820263"/>
            <a:ext cx="1886401" cy="719919"/>
          </a:xfrm>
          <a:prstGeom prst="bentConnector3">
            <a:avLst>
              <a:gd name="adj1" fmla="val 32027"/>
            </a:avLst>
          </a:prstGeom>
          <a:ln w="9525" cap="rnd">
            <a:solidFill>
              <a:srgbClr val="414455"/>
            </a:solidFill>
            <a:prstDash val="sysDash"/>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2790266" y="2389731"/>
            <a:ext cx="2321653" cy="609110"/>
          </a:xfrm>
          <a:prstGeom prst="bentConnector3">
            <a:avLst>
              <a:gd name="adj1" fmla="val 50000"/>
            </a:avLst>
          </a:prstGeom>
          <a:ln w="9525">
            <a:solidFill>
              <a:srgbClr val="414455"/>
            </a:solidFill>
            <a:prstDash val="sysDash"/>
          </a:ln>
        </p:spPr>
        <p:style>
          <a:lnRef idx="1">
            <a:schemeClr val="accent1"/>
          </a:lnRef>
          <a:fillRef idx="0">
            <a:schemeClr val="accent1"/>
          </a:fillRef>
          <a:effectRef idx="0">
            <a:schemeClr val="accent1"/>
          </a:effectRef>
          <a:fontRef idx="minor">
            <a:schemeClr val="tx1"/>
          </a:fontRef>
        </p:style>
      </p:cxnSp>
      <p:cxnSp>
        <p:nvCxnSpPr>
          <p:cNvPr id="16" name="肘形连接符 15"/>
          <p:cNvCxnSpPr>
            <a:cxnSpLocks/>
            <a:endCxn id="37" idx="10"/>
          </p:cNvCxnSpPr>
          <p:nvPr/>
        </p:nvCxnSpPr>
        <p:spPr>
          <a:xfrm rot="5400000" flipH="1" flipV="1">
            <a:off x="3146752" y="1852148"/>
            <a:ext cx="1064184" cy="1040274"/>
          </a:xfrm>
          <a:prstGeom prst="bentConnector4">
            <a:avLst>
              <a:gd name="adj1" fmla="val 138740"/>
              <a:gd name="adj2" fmla="val 121975"/>
            </a:avLst>
          </a:prstGeom>
          <a:ln w="9525">
            <a:solidFill>
              <a:srgbClr val="414455"/>
            </a:solidFill>
            <a:prstDash val="sysDash"/>
          </a:ln>
        </p:spPr>
        <p:style>
          <a:lnRef idx="1">
            <a:schemeClr val="accent1"/>
          </a:lnRef>
          <a:fillRef idx="0">
            <a:schemeClr val="accent1"/>
          </a:fillRef>
          <a:effectRef idx="0">
            <a:schemeClr val="accent1"/>
          </a:effectRef>
          <a:fontRef idx="minor">
            <a:schemeClr val="tx1"/>
          </a:fontRef>
        </p:style>
      </p:cxnSp>
      <p:cxnSp>
        <p:nvCxnSpPr>
          <p:cNvPr id="17" name="肘形连接符 16"/>
          <p:cNvCxnSpPr>
            <a:cxnSpLocks/>
          </p:cNvCxnSpPr>
          <p:nvPr/>
        </p:nvCxnSpPr>
        <p:spPr>
          <a:xfrm>
            <a:off x="2955504" y="3110226"/>
            <a:ext cx="1456122" cy="1213011"/>
          </a:xfrm>
          <a:prstGeom prst="bentConnector3">
            <a:avLst>
              <a:gd name="adj1" fmla="val 50000"/>
            </a:avLst>
          </a:prstGeom>
          <a:ln w="9525">
            <a:solidFill>
              <a:srgbClr val="414455"/>
            </a:solidFill>
            <a:prstDash val="sysDash"/>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98866" y="1444902"/>
            <a:ext cx="2754601" cy="1744709"/>
            <a:chOff x="1633091" y="2393556"/>
            <a:chExt cx="2952328" cy="1843589"/>
          </a:xfrm>
        </p:grpSpPr>
        <p:sp>
          <p:nvSpPr>
            <p:cNvPr id="19" name="Freeform 9"/>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gradFill>
              <a:gsLst>
                <a:gs pos="0">
                  <a:srgbClr val="D3D3D3"/>
                </a:gs>
                <a:gs pos="100000">
                  <a:srgbClr val="F9F9F9"/>
                </a:gs>
              </a:gsLst>
              <a:lin ang="16200000" scaled="0"/>
            </a:gradFill>
            <a:ln>
              <a:noFill/>
            </a:ln>
            <a:effectLst>
              <a:outerShdw blurRad="190500" dist="114300" dir="5400000" algn="t" rotWithShape="0">
                <a:prstClr val="black">
                  <a:alpha val="40000"/>
                </a:prstClr>
              </a:outerShdw>
            </a:effectLst>
          </p:spPr>
          <p:txBody>
            <a:bodyPr vert="horz" wrap="square" lIns="56625" tIns="28312" rIns="56625" bIns="283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125">
                <a:solidFill>
                  <a:sysClr val="windowText" lastClr="000000"/>
                </a:solidFill>
                <a:latin typeface="Calibri" panose="020F0502020204030204"/>
                <a:ea typeface="宋体" panose="02010600030101010101" pitchFamily="2" charset="-122"/>
              </a:endParaRPr>
            </a:p>
          </p:txBody>
        </p:sp>
        <p:sp>
          <p:nvSpPr>
            <p:cNvPr id="20" name="Freeform 9"/>
            <p:cNvSpPr/>
            <p:nvPr/>
          </p:nvSpPr>
          <p:spPr bwMode="auto">
            <a:xfrm flipH="1">
              <a:off x="1709293" y="2441138"/>
              <a:ext cx="2799928" cy="1748421"/>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gradFill>
              <a:gsLst>
                <a:gs pos="0">
                  <a:srgbClr val="D3D3D3"/>
                </a:gs>
                <a:gs pos="100000">
                  <a:srgbClr val="F9F9F9"/>
                </a:gs>
              </a:gsLst>
              <a:lin ang="5400000" scaled="0"/>
            </a:gradFill>
            <a:ln>
              <a:noFill/>
            </a:ln>
            <a:effectLst>
              <a:outerShdw blurRad="190500" dist="114300" dir="5400000" algn="t" rotWithShape="0">
                <a:prstClr val="black">
                  <a:alpha val="40000"/>
                </a:prstClr>
              </a:outerShdw>
            </a:effectLst>
          </p:spPr>
          <p:txBody>
            <a:bodyPr vert="horz" wrap="square" lIns="56625" tIns="28312" rIns="56625" bIns="28312"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125">
                <a:solidFill>
                  <a:sysClr val="windowText" lastClr="000000"/>
                </a:solidFill>
                <a:latin typeface="Calibri" panose="020F0502020204030204"/>
                <a:ea typeface="宋体" panose="02010600030101010101" pitchFamily="2" charset="-122"/>
              </a:endParaRPr>
            </a:p>
          </p:txBody>
        </p:sp>
      </p:grpSp>
      <p:sp>
        <p:nvSpPr>
          <p:cNvPr id="21" name="KSO_Shape"/>
          <p:cNvSpPr/>
          <p:nvPr/>
        </p:nvSpPr>
        <p:spPr bwMode="auto">
          <a:xfrm>
            <a:off x="1512157" y="2017470"/>
            <a:ext cx="755530" cy="676191"/>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414455"/>
          </a:solidFill>
          <a:ln>
            <a:noFill/>
          </a:ln>
        </p:spPr>
        <p:txBody>
          <a:bodyPr anchor="ctr">
            <a:scene3d>
              <a:camera prst="orthographicFront"/>
              <a:lightRig rig="threePt" dir="t"/>
            </a:scene3d>
            <a:sp3d>
              <a:contourClr>
                <a:srgbClr val="FFFFFF"/>
              </a:contourClr>
            </a:sp3d>
          </a:bodyPr>
          <a:lstStyle/>
          <a:p>
            <a:pPr algn="ctr">
              <a:defRPr/>
            </a:pP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082054" y="2698052"/>
            <a:ext cx="1595458" cy="346224"/>
          </a:xfrm>
          <a:prstGeom prst="rect">
            <a:avLst/>
          </a:prstGeom>
        </p:spPr>
        <p:txBody>
          <a:bodyPr wrap="square" lIns="68555" tIns="34278" rIns="68555" bIns="34278">
            <a:spAutoFit/>
          </a:bodyPr>
          <a:lstStyle/>
          <a:p>
            <a:pPr algn="ctr"/>
            <a:r>
              <a:rPr lang="zh-CN" altLang="en-US" b="1" dirty="0">
                <a:solidFill>
                  <a:srgbClr val="414455"/>
                </a:solidFill>
                <a:latin typeface="微软雅黑" panose="020B0503020204020204" pitchFamily="34" charset="-122"/>
                <a:ea typeface="微软雅黑" panose="020B0503020204020204" pitchFamily="34" charset="-122"/>
              </a:rPr>
              <a:t>生成对抗网络</a:t>
            </a:r>
          </a:p>
        </p:txBody>
      </p:sp>
      <p:sp>
        <p:nvSpPr>
          <p:cNvPr id="23" name="矩形 47"/>
          <p:cNvSpPr>
            <a:spLocks noChangeArrowheads="1"/>
          </p:cNvSpPr>
          <p:nvPr/>
        </p:nvSpPr>
        <p:spPr bwMode="auto">
          <a:xfrm>
            <a:off x="604544" y="3340737"/>
            <a:ext cx="2426433" cy="152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 altLang="zh-CN" sz="1600" dirty="0">
                <a:solidFill>
                  <a:schemeClr val="bg1">
                    <a:lumMod val="50000"/>
                  </a:schemeClr>
                </a:solidFill>
              </a:rPr>
              <a:t>Ian J. Goodfellow</a:t>
            </a:r>
            <a:r>
              <a:rPr lang="zh-CN" altLang="en-US" sz="1600" dirty="0">
                <a:solidFill>
                  <a:schemeClr val="bg1">
                    <a:lumMod val="50000"/>
                  </a:schemeClr>
                </a:solidFill>
              </a:rPr>
              <a:t>等人于</a:t>
            </a:r>
            <a:r>
              <a:rPr lang="en-US" altLang="zh-CN" sz="1600" dirty="0">
                <a:solidFill>
                  <a:schemeClr val="bg1">
                    <a:lumMod val="50000"/>
                  </a:schemeClr>
                </a:solidFill>
              </a:rPr>
              <a:t>2014</a:t>
            </a:r>
            <a:r>
              <a:rPr lang="zh-CN" altLang="en-US" sz="1600" dirty="0">
                <a:solidFill>
                  <a:schemeClr val="bg1">
                    <a:lumMod val="50000"/>
                  </a:schemeClr>
                </a:solidFill>
              </a:rPr>
              <a:t>年</a:t>
            </a:r>
            <a:r>
              <a:rPr lang="en-US" altLang="zh-CN" sz="1600" dirty="0">
                <a:solidFill>
                  <a:schemeClr val="bg1">
                    <a:lumMod val="50000"/>
                  </a:schemeClr>
                </a:solidFill>
              </a:rPr>
              <a:t>10</a:t>
            </a:r>
            <a:r>
              <a:rPr lang="zh-CN" altLang="en-US" sz="1600" dirty="0">
                <a:solidFill>
                  <a:schemeClr val="bg1">
                    <a:lumMod val="50000"/>
                  </a:schemeClr>
                </a:solidFill>
              </a:rPr>
              <a:t>月</a:t>
            </a:r>
            <a:r>
              <a:rPr lang="en" altLang="zh-CN" sz="1600" dirty="0">
                <a:solidFill>
                  <a:schemeClr val="bg1">
                    <a:lumMod val="50000"/>
                  </a:schemeClr>
                </a:solidFill>
              </a:rPr>
              <a:t>Generative Adversarial Networks</a:t>
            </a:r>
            <a:r>
              <a:rPr lang="zh-CN" altLang="en-US" sz="1600" dirty="0">
                <a:solidFill>
                  <a:schemeClr val="bg1">
                    <a:lumMod val="50000"/>
                  </a:schemeClr>
                </a:solidFill>
              </a:rPr>
              <a:t>中提出了一个通过对抗过程估计生成模型的新框架。</a:t>
            </a:r>
            <a:endParaRPr lang="zh-CN" altLang="en-US" sz="1600" dirty="0">
              <a:solidFill>
                <a:schemeClr val="bg1">
                  <a:lumMod val="50000"/>
                </a:schemeClr>
              </a:solidFill>
              <a:sym typeface="微软雅黑" panose="020B0503020204020204" pitchFamily="34" charset="-122"/>
            </a:endParaRPr>
          </a:p>
        </p:txBody>
      </p:sp>
      <p:grpSp>
        <p:nvGrpSpPr>
          <p:cNvPr id="24" name="组合 23"/>
          <p:cNvGrpSpPr/>
          <p:nvPr/>
        </p:nvGrpSpPr>
        <p:grpSpPr>
          <a:xfrm>
            <a:off x="4083810" y="750709"/>
            <a:ext cx="502789" cy="453321"/>
            <a:chOff x="5424755" y="1340768"/>
            <a:chExt cx="670560" cy="604586"/>
          </a:xfrm>
        </p:grpSpPr>
        <p:grpSp>
          <p:nvGrpSpPr>
            <p:cNvPr id="25" name="组合 24"/>
            <p:cNvGrpSpPr/>
            <p:nvPr/>
          </p:nvGrpSpPr>
          <p:grpSpPr>
            <a:xfrm>
              <a:off x="5424755" y="1340768"/>
              <a:ext cx="670560" cy="604586"/>
              <a:chOff x="5424755" y="1340768"/>
              <a:chExt cx="670560" cy="604586"/>
            </a:xfrm>
          </p:grpSpPr>
          <p:grpSp>
            <p:nvGrpSpPr>
              <p:cNvPr id="27" name="组合 26"/>
              <p:cNvGrpSpPr/>
              <p:nvPr/>
            </p:nvGrpSpPr>
            <p:grpSpPr>
              <a:xfrm>
                <a:off x="5424755" y="1340768"/>
                <a:ext cx="670560" cy="604586"/>
                <a:chOff x="3720691" y="2824413"/>
                <a:chExt cx="1341120" cy="1209172"/>
              </a:xfrm>
            </p:grpSpPr>
            <p:sp>
              <p:nvSpPr>
                <p:cNvPr id="29"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30"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28"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26"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01</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31" name="矩形 30"/>
          <p:cNvSpPr/>
          <p:nvPr/>
        </p:nvSpPr>
        <p:spPr>
          <a:xfrm>
            <a:off x="4752177" y="612050"/>
            <a:ext cx="3118741" cy="315447"/>
          </a:xfrm>
          <a:prstGeom prst="rect">
            <a:avLst/>
          </a:prstGeom>
        </p:spPr>
        <p:txBody>
          <a:bodyPr wrap="square" lIns="68555" tIns="34278" rIns="68555" bIns="34278">
            <a:spAutoFit/>
          </a:bodyPr>
          <a:lstStyle/>
          <a:p>
            <a:r>
              <a:rPr lang="zh-CN" altLang="en-US" sz="1600" b="1" dirty="0">
                <a:solidFill>
                  <a:srgbClr val="414455"/>
                </a:solidFill>
                <a:latin typeface="微软雅黑" panose="020B0503020204020204" pitchFamily="34" charset="-122"/>
                <a:ea typeface="微软雅黑" panose="020B0503020204020204" pitchFamily="34" charset="-122"/>
              </a:rPr>
              <a:t>生成模型（</a:t>
            </a:r>
            <a:r>
              <a:rPr lang="en" altLang="zh-CN" sz="1600" b="1" dirty="0">
                <a:solidFill>
                  <a:srgbClr val="414455"/>
                </a:solidFill>
                <a:latin typeface="微软雅黑" panose="020B0503020204020204" pitchFamily="34" charset="-122"/>
                <a:ea typeface="微软雅黑" panose="020B0503020204020204" pitchFamily="34" charset="-122"/>
              </a:rPr>
              <a:t>Generative Model</a:t>
            </a:r>
            <a:r>
              <a:rPr lang="zh-CN" altLang="en" sz="1600" b="1" dirty="0">
                <a:solidFill>
                  <a:srgbClr val="414455"/>
                </a:solidFill>
                <a:latin typeface="微软雅黑" panose="020B0503020204020204" pitchFamily="34" charset="-122"/>
                <a:ea typeface="微软雅黑" panose="020B0503020204020204" pitchFamily="34" charset="-122"/>
              </a:rPr>
              <a:t>）</a:t>
            </a:r>
            <a:endParaRPr lang="en-US" altLang="zh-CN" sz="1600" b="1" dirty="0">
              <a:solidFill>
                <a:srgbClr val="414455"/>
              </a:solidFill>
              <a:latin typeface="微软雅黑" panose="020B0503020204020204" pitchFamily="34" charset="-122"/>
              <a:ea typeface="微软雅黑" panose="020B0503020204020204" pitchFamily="34" charset="-122"/>
            </a:endParaRPr>
          </a:p>
        </p:txBody>
      </p:sp>
      <p:sp>
        <p:nvSpPr>
          <p:cNvPr id="32" name="矩形 47"/>
          <p:cNvSpPr>
            <a:spLocks noChangeArrowheads="1"/>
          </p:cNvSpPr>
          <p:nvPr/>
        </p:nvSpPr>
        <p:spPr bwMode="auto">
          <a:xfrm>
            <a:off x="4845244" y="930633"/>
            <a:ext cx="4069815" cy="93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solidFill>
                  <a:schemeClr val="bg1">
                    <a:lumMod val="50000"/>
                  </a:schemeClr>
                </a:solidFill>
                <a:sym typeface="微软雅黑" panose="020B0503020204020204" pitchFamily="34" charset="-122"/>
              </a:rPr>
              <a:t>用于估测数据的潜在分布，并生成新的数据例如：给一系列猫的图片，生成一张新的猫咪（不在数据集里）</a:t>
            </a:r>
          </a:p>
        </p:txBody>
      </p:sp>
      <p:grpSp>
        <p:nvGrpSpPr>
          <p:cNvPr id="33" name="组合 32"/>
          <p:cNvGrpSpPr/>
          <p:nvPr/>
        </p:nvGrpSpPr>
        <p:grpSpPr>
          <a:xfrm>
            <a:off x="3944264" y="1831275"/>
            <a:ext cx="502789" cy="453321"/>
            <a:chOff x="5424755" y="1340768"/>
            <a:chExt cx="670560" cy="604586"/>
          </a:xfrm>
        </p:grpSpPr>
        <p:grpSp>
          <p:nvGrpSpPr>
            <p:cNvPr id="34" name="组合 33"/>
            <p:cNvGrpSpPr/>
            <p:nvPr/>
          </p:nvGrpSpPr>
          <p:grpSpPr>
            <a:xfrm>
              <a:off x="5424755" y="1340768"/>
              <a:ext cx="670560" cy="604586"/>
              <a:chOff x="5424755" y="1340768"/>
              <a:chExt cx="670560" cy="604586"/>
            </a:xfrm>
          </p:grpSpPr>
          <p:grpSp>
            <p:nvGrpSpPr>
              <p:cNvPr id="36" name="组合 35"/>
              <p:cNvGrpSpPr/>
              <p:nvPr/>
            </p:nvGrpSpPr>
            <p:grpSpPr>
              <a:xfrm>
                <a:off x="5424755" y="1340768"/>
                <a:ext cx="670560" cy="604586"/>
                <a:chOff x="3720691" y="2824413"/>
                <a:chExt cx="1341120" cy="1209172"/>
              </a:xfrm>
            </p:grpSpPr>
            <p:sp>
              <p:nvSpPr>
                <p:cNvPr id="38"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39"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37"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35"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02</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40" name="矩形 39"/>
          <p:cNvSpPr/>
          <p:nvPr/>
        </p:nvSpPr>
        <p:spPr>
          <a:xfrm>
            <a:off x="4558998" y="1856206"/>
            <a:ext cx="4086135" cy="315447"/>
          </a:xfrm>
          <a:prstGeom prst="rect">
            <a:avLst/>
          </a:prstGeom>
        </p:spPr>
        <p:txBody>
          <a:bodyPr wrap="square" lIns="68555" tIns="34278" rIns="68555" bIns="34278">
            <a:spAutoFit/>
          </a:bodyPr>
          <a:lstStyle/>
          <a:p>
            <a:r>
              <a:rPr lang="zh-CN" altLang="en-US" sz="1600" b="1" dirty="0">
                <a:solidFill>
                  <a:srgbClr val="414455"/>
                </a:solidFill>
                <a:latin typeface="微软雅黑" panose="020B0503020204020204" pitchFamily="34" charset="-122"/>
                <a:ea typeface="微软雅黑" panose="020B0503020204020204" pitchFamily="34" charset="-122"/>
              </a:rPr>
              <a:t>判别模型（</a:t>
            </a:r>
            <a:r>
              <a:rPr lang="en" altLang="zh-CN" sz="1600" b="1" dirty="0">
                <a:solidFill>
                  <a:srgbClr val="414455"/>
                </a:solidFill>
                <a:latin typeface="微软雅黑" panose="020B0503020204020204" pitchFamily="34" charset="-122"/>
                <a:ea typeface="微软雅黑" panose="020B0503020204020204" pitchFamily="34" charset="-122"/>
              </a:rPr>
              <a:t>Discriminative Model</a:t>
            </a:r>
            <a:r>
              <a:rPr lang="zh-CN" altLang="en" sz="1600" b="1" dirty="0">
                <a:solidFill>
                  <a:srgbClr val="414455"/>
                </a:solidFill>
                <a:latin typeface="微软雅黑" panose="020B0503020204020204" pitchFamily="34" charset="-122"/>
                <a:ea typeface="微软雅黑" panose="020B0503020204020204" pitchFamily="34" charset="-122"/>
              </a:rPr>
              <a:t>）</a:t>
            </a:r>
            <a:endParaRPr lang="en-US" altLang="zh-CN" sz="1600" b="1" dirty="0">
              <a:solidFill>
                <a:srgbClr val="414455"/>
              </a:solidFill>
              <a:latin typeface="微软雅黑" panose="020B0503020204020204" pitchFamily="34" charset="-122"/>
              <a:ea typeface="微软雅黑" panose="020B0503020204020204" pitchFamily="34" charset="-122"/>
            </a:endParaRPr>
          </a:p>
        </p:txBody>
      </p:sp>
      <p:sp>
        <p:nvSpPr>
          <p:cNvPr id="41" name="矩形 47"/>
          <p:cNvSpPr>
            <a:spLocks noChangeArrowheads="1"/>
          </p:cNvSpPr>
          <p:nvPr/>
        </p:nvSpPr>
        <p:spPr bwMode="auto">
          <a:xfrm>
            <a:off x="4703637" y="2148161"/>
            <a:ext cx="4270282" cy="63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solidFill>
                  <a:schemeClr val="bg1">
                    <a:lumMod val="50000"/>
                  </a:schemeClr>
                </a:solidFill>
                <a:sym typeface="微软雅黑" panose="020B0503020204020204" pitchFamily="34" charset="-122"/>
              </a:rPr>
              <a:t>用于判别输入的是真实数据还是生成的假数据</a:t>
            </a:r>
            <a:endParaRPr lang="en-US" altLang="zh-CN" sz="1600" dirty="0">
              <a:solidFill>
                <a:schemeClr val="bg1">
                  <a:lumMod val="50000"/>
                </a:schemeClr>
              </a:solidFill>
              <a:sym typeface="微软雅黑" panose="020B0503020204020204" pitchFamily="34" charset="-122"/>
            </a:endParaRPr>
          </a:p>
          <a:p>
            <a:pPr>
              <a:lnSpc>
                <a:spcPct val="120000"/>
              </a:lnSpc>
              <a:spcBef>
                <a:spcPct val="0"/>
              </a:spcBef>
              <a:buNone/>
            </a:pPr>
            <a:r>
              <a:rPr lang="zh-CN" altLang="en-US" sz="1600" dirty="0">
                <a:solidFill>
                  <a:schemeClr val="bg1">
                    <a:lumMod val="50000"/>
                  </a:schemeClr>
                </a:solidFill>
                <a:sym typeface="微软雅黑" panose="020B0503020204020204" pitchFamily="34" charset="-122"/>
              </a:rPr>
              <a:t>给定一张图，判断这张图里的动物是猫还是狗</a:t>
            </a:r>
          </a:p>
        </p:txBody>
      </p:sp>
      <p:grpSp>
        <p:nvGrpSpPr>
          <p:cNvPr id="42" name="组合 41"/>
          <p:cNvGrpSpPr/>
          <p:nvPr/>
        </p:nvGrpSpPr>
        <p:grpSpPr>
          <a:xfrm>
            <a:off x="4773541" y="2784109"/>
            <a:ext cx="502789" cy="453321"/>
            <a:chOff x="5424755" y="1340768"/>
            <a:chExt cx="670560" cy="604586"/>
          </a:xfrm>
        </p:grpSpPr>
        <p:grpSp>
          <p:nvGrpSpPr>
            <p:cNvPr id="43" name="组合 42"/>
            <p:cNvGrpSpPr/>
            <p:nvPr/>
          </p:nvGrpSpPr>
          <p:grpSpPr>
            <a:xfrm>
              <a:off x="5424755" y="1340768"/>
              <a:ext cx="670560" cy="604586"/>
              <a:chOff x="5424755" y="1340768"/>
              <a:chExt cx="670560" cy="604586"/>
            </a:xfrm>
          </p:grpSpPr>
          <p:grpSp>
            <p:nvGrpSpPr>
              <p:cNvPr id="45" name="组合 44"/>
              <p:cNvGrpSpPr/>
              <p:nvPr/>
            </p:nvGrpSpPr>
            <p:grpSpPr>
              <a:xfrm>
                <a:off x="5424755" y="1340768"/>
                <a:ext cx="670560" cy="604586"/>
                <a:chOff x="3720691" y="2824413"/>
                <a:chExt cx="1341120" cy="1209172"/>
              </a:xfrm>
            </p:grpSpPr>
            <p:sp>
              <p:nvSpPr>
                <p:cNvPr id="4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4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6"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44"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03</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49" name="矩形 48"/>
          <p:cNvSpPr/>
          <p:nvPr/>
        </p:nvSpPr>
        <p:spPr>
          <a:xfrm>
            <a:off x="5450010" y="2825911"/>
            <a:ext cx="2420908" cy="315447"/>
          </a:xfrm>
          <a:prstGeom prst="rect">
            <a:avLst/>
          </a:prstGeom>
        </p:spPr>
        <p:txBody>
          <a:bodyPr wrap="square" lIns="68555" tIns="34278" rIns="68555" bIns="34278">
            <a:spAutoFit/>
          </a:bodyPr>
          <a:lstStyle/>
          <a:p>
            <a:r>
              <a:rPr lang="zh-CN" altLang="en-US" sz="1600" b="1" dirty="0">
                <a:solidFill>
                  <a:srgbClr val="414455"/>
                </a:solidFill>
                <a:latin typeface="微软雅黑" panose="020B0503020204020204" pitchFamily="34" charset="-122"/>
                <a:ea typeface="微软雅黑" panose="020B0503020204020204" pitchFamily="34" charset="-122"/>
              </a:rPr>
              <a:t>优化（</a:t>
            </a:r>
            <a:r>
              <a:rPr lang="en" altLang="zh-CN" sz="1600" b="1" dirty="0">
                <a:solidFill>
                  <a:srgbClr val="414455"/>
                </a:solidFill>
                <a:latin typeface="微软雅黑" panose="020B0503020204020204" pitchFamily="34" charset="-122"/>
                <a:ea typeface="微软雅黑" panose="020B0503020204020204" pitchFamily="34" charset="-122"/>
              </a:rPr>
              <a:t>optimization</a:t>
            </a:r>
            <a:r>
              <a:rPr lang="zh-CN" altLang="en-US" sz="1600" b="1" dirty="0">
                <a:solidFill>
                  <a:srgbClr val="414455"/>
                </a:solidFill>
                <a:latin typeface="微软雅黑" panose="020B0503020204020204" pitchFamily="34" charset="-122"/>
                <a:ea typeface="微软雅黑" panose="020B0503020204020204" pitchFamily="34" charset="-122"/>
              </a:rPr>
              <a:t>）</a:t>
            </a:r>
            <a:endParaRPr lang="en-US" altLang="zh-CN" sz="1600" b="1" dirty="0">
              <a:solidFill>
                <a:srgbClr val="414455"/>
              </a:solidFill>
              <a:latin typeface="微软雅黑" panose="020B0503020204020204" pitchFamily="34" charset="-122"/>
              <a:ea typeface="微软雅黑" panose="020B0503020204020204" pitchFamily="34" charset="-122"/>
            </a:endParaRPr>
          </a:p>
        </p:txBody>
      </p:sp>
      <p:sp>
        <p:nvSpPr>
          <p:cNvPr id="50" name="矩形 47"/>
          <p:cNvSpPr>
            <a:spLocks noChangeArrowheads="1"/>
          </p:cNvSpPr>
          <p:nvPr/>
        </p:nvSpPr>
        <p:spPr bwMode="auto">
          <a:xfrm>
            <a:off x="5117819" y="3194528"/>
            <a:ext cx="3921221" cy="80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600" dirty="0">
                <a:solidFill>
                  <a:schemeClr val="bg1">
                    <a:lumMod val="50000"/>
                  </a:schemeClr>
                </a:solidFill>
              </a:rPr>
              <a:t>通过训练最终达到纳什均衡，使生成器估测到数据的潜在分布，而判别器无法区分真实图像和生成图像。</a:t>
            </a:r>
          </a:p>
        </p:txBody>
      </p:sp>
      <p:grpSp>
        <p:nvGrpSpPr>
          <p:cNvPr id="51" name="组合 50"/>
          <p:cNvGrpSpPr/>
          <p:nvPr/>
        </p:nvGrpSpPr>
        <p:grpSpPr>
          <a:xfrm>
            <a:off x="4003059" y="4101478"/>
            <a:ext cx="502789" cy="453321"/>
            <a:chOff x="5424755" y="1340768"/>
            <a:chExt cx="670560" cy="604586"/>
          </a:xfrm>
        </p:grpSpPr>
        <p:grpSp>
          <p:nvGrpSpPr>
            <p:cNvPr id="52" name="组合 51"/>
            <p:cNvGrpSpPr/>
            <p:nvPr/>
          </p:nvGrpSpPr>
          <p:grpSpPr>
            <a:xfrm>
              <a:off x="5424755" y="1340768"/>
              <a:ext cx="670560" cy="604586"/>
              <a:chOff x="5424755" y="1340768"/>
              <a:chExt cx="670560" cy="604586"/>
            </a:xfrm>
          </p:grpSpPr>
          <p:grpSp>
            <p:nvGrpSpPr>
              <p:cNvPr id="54" name="组合 53"/>
              <p:cNvGrpSpPr/>
              <p:nvPr/>
            </p:nvGrpSpPr>
            <p:grpSpPr>
              <a:xfrm>
                <a:off x="5424755" y="1340768"/>
                <a:ext cx="670560" cy="604586"/>
                <a:chOff x="3720691" y="2824413"/>
                <a:chExt cx="1341120" cy="1209172"/>
              </a:xfrm>
            </p:grpSpPr>
            <p:sp>
              <p:nvSpPr>
                <p:cNvPr id="5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sp>
              <p:nvSpPr>
                <p:cNvPr id="5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55"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rgbClr val="414455"/>
                  </a:solidFill>
                </a:endParaRPr>
              </a:p>
            </p:txBody>
          </p:sp>
        </p:grpSp>
        <p:sp>
          <p:nvSpPr>
            <p:cNvPr id="53" name="TextBox 7"/>
            <p:cNvSpPr>
              <a:spLocks noChangeArrowheads="1"/>
            </p:cNvSpPr>
            <p:nvPr/>
          </p:nvSpPr>
          <p:spPr bwMode="auto">
            <a:xfrm>
              <a:off x="5472003" y="1484784"/>
              <a:ext cx="576064" cy="30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rPr>
                <a:t>04</a:t>
              </a:r>
              <a:endParaRPr lang="zh-CN" altLang="en-US" sz="1500" b="1" dirty="0">
                <a:solidFill>
                  <a:srgbClr val="414455"/>
                </a:solidFill>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grpSp>
      <p:sp>
        <p:nvSpPr>
          <p:cNvPr id="58" name="矩形 57"/>
          <p:cNvSpPr/>
          <p:nvPr/>
        </p:nvSpPr>
        <p:spPr>
          <a:xfrm>
            <a:off x="4679659" y="4086508"/>
            <a:ext cx="2972602" cy="315447"/>
          </a:xfrm>
          <a:prstGeom prst="rect">
            <a:avLst/>
          </a:prstGeom>
        </p:spPr>
        <p:txBody>
          <a:bodyPr wrap="square" lIns="68555" tIns="34278" rIns="68555" bIns="34278">
            <a:spAutoFit/>
          </a:bodyPr>
          <a:lstStyle/>
          <a:p>
            <a:r>
              <a:rPr lang="zh-CN" altLang="en-US" sz="1600" b="1" dirty="0">
                <a:solidFill>
                  <a:srgbClr val="414455"/>
                </a:solidFill>
                <a:latin typeface="微软雅黑" panose="020B0503020204020204" pitchFamily="34" charset="-122"/>
                <a:ea typeface="微软雅黑" panose="020B0503020204020204" pitchFamily="34" charset="-122"/>
              </a:rPr>
              <a:t>广泛应用（</a:t>
            </a:r>
            <a:r>
              <a:rPr lang="en" altLang="zh-CN" sz="1600" b="1" dirty="0">
                <a:solidFill>
                  <a:srgbClr val="414455"/>
                </a:solidFill>
                <a:latin typeface="微软雅黑" panose="020B0503020204020204" pitchFamily="34" charset="-122"/>
                <a:ea typeface="微软雅黑" panose="020B0503020204020204" pitchFamily="34" charset="-122"/>
              </a:rPr>
              <a:t>Widely Used</a:t>
            </a:r>
            <a:r>
              <a:rPr lang="zh-CN" altLang="en-US" sz="1600" b="1" dirty="0">
                <a:solidFill>
                  <a:srgbClr val="414455"/>
                </a:solidFill>
                <a:latin typeface="微软雅黑" panose="020B0503020204020204" pitchFamily="34" charset="-122"/>
                <a:ea typeface="微软雅黑" panose="020B0503020204020204" pitchFamily="34" charset="-122"/>
              </a:rPr>
              <a:t>）</a:t>
            </a:r>
            <a:endParaRPr lang="en-US" altLang="zh-CN" sz="1600" b="1" dirty="0">
              <a:solidFill>
                <a:srgbClr val="414455"/>
              </a:solidFill>
              <a:latin typeface="微软雅黑" panose="020B0503020204020204" pitchFamily="34" charset="-122"/>
              <a:ea typeface="微软雅黑" panose="020B0503020204020204" pitchFamily="34" charset="-122"/>
            </a:endParaRPr>
          </a:p>
        </p:txBody>
      </p:sp>
      <p:sp>
        <p:nvSpPr>
          <p:cNvPr id="59" name="矩形 47"/>
          <p:cNvSpPr>
            <a:spLocks noChangeArrowheads="1"/>
          </p:cNvSpPr>
          <p:nvPr/>
        </p:nvSpPr>
        <p:spPr bwMode="auto">
          <a:xfrm>
            <a:off x="4658930" y="4402426"/>
            <a:ext cx="3420223" cy="63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solidFill>
                  <a:schemeClr val="bg1">
                    <a:lumMod val="50000"/>
                  </a:schemeClr>
                </a:solidFill>
                <a:sym typeface="微软雅黑" panose="020B0503020204020204" pitchFamily="34" charset="-122"/>
              </a:rPr>
              <a:t>图像超分辨率、语义分割、人脸合成、图像风格迁移、数据增强等</a:t>
            </a:r>
          </a:p>
        </p:txBody>
      </p:sp>
      <p:grpSp>
        <p:nvGrpSpPr>
          <p:cNvPr id="60" name="组合 59"/>
          <p:cNvGrpSpPr/>
          <p:nvPr/>
        </p:nvGrpSpPr>
        <p:grpSpPr>
          <a:xfrm>
            <a:off x="2736274" y="1731958"/>
            <a:ext cx="208734" cy="138347"/>
            <a:chOff x="9482595" y="2565731"/>
            <a:chExt cx="278384" cy="184511"/>
          </a:xfrm>
        </p:grpSpPr>
        <p:sp>
          <p:nvSpPr>
            <p:cNvPr id="61" name="椭圆 60"/>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椭圆 61"/>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25"/>
                                        </p:tgtEl>
                                        <p:attrNameLst>
                                          <p:attrName>style.visibility</p:attrName>
                                        </p:attrNameLst>
                                      </p:cBhvr>
                                      <p:to>
                                        <p:strVal val="visible"/>
                                      </p:to>
                                    </p:set>
                                    <p:anim calcmode="lin" valueType="num">
                                      <p:cBhvr additive="base">
                                        <p:cTn id="11" dur="500" fill="hold"/>
                                        <p:tgtEl>
                                          <p:spTgt spid="125"/>
                                        </p:tgtEl>
                                        <p:attrNameLst>
                                          <p:attrName>ppt_x</p:attrName>
                                        </p:attrNameLst>
                                      </p:cBhvr>
                                      <p:tavLst>
                                        <p:tav tm="0">
                                          <p:val>
                                            <p:strVal val="1+#ppt_w/2"/>
                                          </p:val>
                                        </p:tav>
                                        <p:tav tm="100000">
                                          <p:val>
                                            <p:strVal val="#ppt_x"/>
                                          </p:val>
                                        </p:tav>
                                      </p:tavLst>
                                    </p:anim>
                                    <p:anim calcmode="lin" valueType="num">
                                      <p:cBhvr additive="base">
                                        <p:cTn id="12" dur="500" fill="hold"/>
                                        <p:tgtEl>
                                          <p:spTgt spid="1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0-#ppt_w/2"/>
                                          </p:val>
                                        </p:tav>
                                        <p:tav tm="100000">
                                          <p:val>
                                            <p:strVal val="#ppt_x"/>
                                          </p:val>
                                        </p:tav>
                                      </p:tavLst>
                                    </p:anim>
                                    <p:anim calcmode="lin" valueType="num">
                                      <p:cBhvr additive="base">
                                        <p:cTn id="16" dur="500" fill="hold"/>
                                        <p:tgtEl>
                                          <p:spTgt spid="10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12"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2" presetClass="entr" presetSubtype="4" fill="hold" grpId="0" nodeType="withEffect">
                                  <p:stCondLst>
                                    <p:cond delay="5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childTnLst>
                          </p:cTn>
                        </p:par>
                        <p:par>
                          <p:cTn id="42" fill="hold">
                            <p:stCondLst>
                              <p:cond delay="2500"/>
                            </p:stCondLst>
                            <p:childTnLst>
                              <p:par>
                                <p:cTn id="43" presetID="49" presetClass="entr" presetSubtype="0" decel="10000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 calcmode="lin" valueType="num">
                                      <p:cBhvr>
                                        <p:cTn id="47" dur="500" fill="hold"/>
                                        <p:tgtEl>
                                          <p:spTgt spid="24"/>
                                        </p:tgtEl>
                                        <p:attrNameLst>
                                          <p:attrName>style.rotation</p:attrName>
                                        </p:attrNameLst>
                                      </p:cBhvr>
                                      <p:tavLst>
                                        <p:tav tm="0">
                                          <p:val>
                                            <p:fltVal val="360"/>
                                          </p:val>
                                        </p:tav>
                                        <p:tav tm="100000">
                                          <p:val>
                                            <p:fltVal val="0"/>
                                          </p:val>
                                        </p:tav>
                                      </p:tavLst>
                                    </p:anim>
                                    <p:animEffect transition="in" filter="fade">
                                      <p:cBhvr>
                                        <p:cTn id="48" dur="500"/>
                                        <p:tgtEl>
                                          <p:spTgt spid="24"/>
                                        </p:tgtEl>
                                      </p:cBhvr>
                                    </p:animEffect>
                                  </p:childTnLst>
                                </p:cTn>
                              </p:par>
                              <p:par>
                                <p:cTn id="49" presetID="14" presetClass="entr" presetSubtype="10" fill="hold" grpId="0" nodeType="withEffect">
                                  <p:stCondLst>
                                    <p:cond delay="500"/>
                                  </p:stCondLst>
                                  <p:childTnLst>
                                    <p:set>
                                      <p:cBhvr>
                                        <p:cTn id="50" dur="1" fill="hold">
                                          <p:stCondLst>
                                            <p:cond delay="0"/>
                                          </p:stCondLst>
                                        </p:cTn>
                                        <p:tgtEl>
                                          <p:spTgt spid="31"/>
                                        </p:tgtEl>
                                        <p:attrNameLst>
                                          <p:attrName>style.visibility</p:attrName>
                                        </p:attrNameLst>
                                      </p:cBhvr>
                                      <p:to>
                                        <p:strVal val="visible"/>
                                      </p:to>
                                    </p:set>
                                    <p:animEffect transition="in" filter="randombar(horizontal)">
                                      <p:cBhvr>
                                        <p:cTn id="51" dur="400"/>
                                        <p:tgtEl>
                                          <p:spTgt spid="31"/>
                                        </p:tgtEl>
                                      </p:cBhvr>
                                    </p:animEffect>
                                  </p:childTnLst>
                                </p:cTn>
                              </p:par>
                              <p:par>
                                <p:cTn id="52" presetID="14" presetClass="entr" presetSubtype="10" fill="hold" grpId="0" nodeType="withEffect">
                                  <p:stCondLst>
                                    <p:cond delay="500"/>
                                  </p:stCondLst>
                                  <p:childTnLst>
                                    <p:set>
                                      <p:cBhvr>
                                        <p:cTn id="53" dur="1" fill="hold">
                                          <p:stCondLst>
                                            <p:cond delay="0"/>
                                          </p:stCondLst>
                                        </p:cTn>
                                        <p:tgtEl>
                                          <p:spTgt spid="32"/>
                                        </p:tgtEl>
                                        <p:attrNameLst>
                                          <p:attrName>style.visibility</p:attrName>
                                        </p:attrNameLst>
                                      </p:cBhvr>
                                      <p:to>
                                        <p:strVal val="visible"/>
                                      </p:to>
                                    </p:set>
                                    <p:animEffect transition="in" filter="randombar(horizontal)">
                                      <p:cBhvr>
                                        <p:cTn id="54" dur="400"/>
                                        <p:tgtEl>
                                          <p:spTgt spid="32"/>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childTnLst>
                          </p:cTn>
                        </p:par>
                        <p:par>
                          <p:cTn id="59" fill="hold">
                            <p:stCondLst>
                              <p:cond delay="3500"/>
                            </p:stCondLst>
                            <p:childTnLst>
                              <p:par>
                                <p:cTn id="60" presetID="49" presetClass="entr" presetSubtype="0" decel="10000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 calcmode="lin" valueType="num">
                                      <p:cBhvr>
                                        <p:cTn id="64" dur="500" fill="hold"/>
                                        <p:tgtEl>
                                          <p:spTgt spid="33"/>
                                        </p:tgtEl>
                                        <p:attrNameLst>
                                          <p:attrName>style.rotation</p:attrName>
                                        </p:attrNameLst>
                                      </p:cBhvr>
                                      <p:tavLst>
                                        <p:tav tm="0">
                                          <p:val>
                                            <p:fltVal val="360"/>
                                          </p:val>
                                        </p:tav>
                                        <p:tav tm="100000">
                                          <p:val>
                                            <p:fltVal val="0"/>
                                          </p:val>
                                        </p:tav>
                                      </p:tavLst>
                                    </p:anim>
                                    <p:animEffect transition="in" filter="fade">
                                      <p:cBhvr>
                                        <p:cTn id="65" dur="500"/>
                                        <p:tgtEl>
                                          <p:spTgt spid="33"/>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40"/>
                                        </p:tgtEl>
                                        <p:attrNameLst>
                                          <p:attrName>style.visibility</p:attrName>
                                        </p:attrNameLst>
                                      </p:cBhvr>
                                      <p:to>
                                        <p:strVal val="visible"/>
                                      </p:to>
                                    </p:set>
                                    <p:animEffect transition="in" filter="randombar(horizontal)">
                                      <p:cBhvr>
                                        <p:cTn id="68" dur="400"/>
                                        <p:tgtEl>
                                          <p:spTgt spid="40"/>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400"/>
                                        <p:tgtEl>
                                          <p:spTgt spid="41"/>
                                        </p:tgtEl>
                                      </p:cBhvr>
                                    </p:animEffect>
                                  </p:childTnLst>
                                </p:cTn>
                              </p:par>
                            </p:childTnLst>
                          </p:cTn>
                        </p:par>
                        <p:par>
                          <p:cTn id="72" fill="hold">
                            <p:stCondLst>
                              <p:cond delay="4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4500"/>
                            </p:stCondLst>
                            <p:childTnLst>
                              <p:par>
                                <p:cTn id="77" presetID="49" presetClass="entr" presetSubtype="0" decel="100000"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 calcmode="lin" valueType="num">
                                      <p:cBhvr>
                                        <p:cTn id="81" dur="500" fill="hold"/>
                                        <p:tgtEl>
                                          <p:spTgt spid="42"/>
                                        </p:tgtEl>
                                        <p:attrNameLst>
                                          <p:attrName>style.rotation</p:attrName>
                                        </p:attrNameLst>
                                      </p:cBhvr>
                                      <p:tavLst>
                                        <p:tav tm="0">
                                          <p:val>
                                            <p:fltVal val="360"/>
                                          </p:val>
                                        </p:tav>
                                        <p:tav tm="100000">
                                          <p:val>
                                            <p:fltVal val="0"/>
                                          </p:val>
                                        </p:tav>
                                      </p:tavLst>
                                    </p:anim>
                                    <p:animEffect transition="in" filter="fade">
                                      <p:cBhvr>
                                        <p:cTn id="82" dur="500"/>
                                        <p:tgtEl>
                                          <p:spTgt spid="42"/>
                                        </p:tgtEl>
                                      </p:cBhvr>
                                    </p:animEffect>
                                  </p:childTnLst>
                                </p:cTn>
                              </p:par>
                              <p:par>
                                <p:cTn id="83" presetID="14" presetClass="entr" presetSubtype="10" fill="hold" grpId="0" nodeType="withEffect">
                                  <p:stCondLst>
                                    <p:cond delay="500"/>
                                  </p:stCondLst>
                                  <p:childTnLst>
                                    <p:set>
                                      <p:cBhvr>
                                        <p:cTn id="84" dur="1" fill="hold">
                                          <p:stCondLst>
                                            <p:cond delay="0"/>
                                          </p:stCondLst>
                                        </p:cTn>
                                        <p:tgtEl>
                                          <p:spTgt spid="49"/>
                                        </p:tgtEl>
                                        <p:attrNameLst>
                                          <p:attrName>style.visibility</p:attrName>
                                        </p:attrNameLst>
                                      </p:cBhvr>
                                      <p:to>
                                        <p:strVal val="visible"/>
                                      </p:to>
                                    </p:set>
                                    <p:animEffect transition="in" filter="randombar(horizontal)">
                                      <p:cBhvr>
                                        <p:cTn id="85" dur="400"/>
                                        <p:tgtEl>
                                          <p:spTgt spid="49"/>
                                        </p:tgtEl>
                                      </p:cBhvr>
                                    </p:animEffect>
                                  </p:childTnLst>
                                </p:cTn>
                              </p:par>
                              <p:par>
                                <p:cTn id="86" presetID="14" presetClass="entr" presetSubtype="10" fill="hold" grpId="0" nodeType="withEffect">
                                  <p:stCondLst>
                                    <p:cond delay="500"/>
                                  </p:stCondLst>
                                  <p:childTnLst>
                                    <p:set>
                                      <p:cBhvr>
                                        <p:cTn id="87" dur="1" fill="hold">
                                          <p:stCondLst>
                                            <p:cond delay="0"/>
                                          </p:stCondLst>
                                        </p:cTn>
                                        <p:tgtEl>
                                          <p:spTgt spid="50"/>
                                        </p:tgtEl>
                                        <p:attrNameLst>
                                          <p:attrName>style.visibility</p:attrName>
                                        </p:attrNameLst>
                                      </p:cBhvr>
                                      <p:to>
                                        <p:strVal val="visible"/>
                                      </p:to>
                                    </p:set>
                                    <p:animEffect transition="in" filter="randombar(horizontal)">
                                      <p:cBhvr>
                                        <p:cTn id="88" dur="400"/>
                                        <p:tgtEl>
                                          <p:spTgt spid="50"/>
                                        </p:tgtEl>
                                      </p:cBhvr>
                                    </p:animEffect>
                                  </p:childTnLst>
                                </p:cTn>
                              </p:par>
                            </p:childTnLst>
                          </p:cTn>
                        </p:par>
                        <p:par>
                          <p:cTn id="89" fill="hold">
                            <p:stCondLst>
                              <p:cond delay="5000"/>
                            </p:stCondLst>
                            <p:childTnLst>
                              <p:par>
                                <p:cTn id="90" presetID="22" presetClass="entr" presetSubtype="8" fill="hold" nodeType="after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left)">
                                      <p:cBhvr>
                                        <p:cTn id="92" dur="500"/>
                                        <p:tgtEl>
                                          <p:spTgt spid="17"/>
                                        </p:tgtEl>
                                      </p:cBhvr>
                                    </p:animEffect>
                                  </p:childTnLst>
                                </p:cTn>
                              </p:par>
                            </p:childTnLst>
                          </p:cTn>
                        </p:par>
                        <p:par>
                          <p:cTn id="93" fill="hold">
                            <p:stCondLst>
                              <p:cond delay="5500"/>
                            </p:stCondLst>
                            <p:childTnLst>
                              <p:par>
                                <p:cTn id="94" presetID="49" presetClass="entr" presetSubtype="0" decel="100000"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p:cTn id="96" dur="500" fill="hold"/>
                                        <p:tgtEl>
                                          <p:spTgt spid="51"/>
                                        </p:tgtEl>
                                        <p:attrNameLst>
                                          <p:attrName>ppt_w</p:attrName>
                                        </p:attrNameLst>
                                      </p:cBhvr>
                                      <p:tavLst>
                                        <p:tav tm="0">
                                          <p:val>
                                            <p:fltVal val="0"/>
                                          </p:val>
                                        </p:tav>
                                        <p:tav tm="100000">
                                          <p:val>
                                            <p:strVal val="#ppt_w"/>
                                          </p:val>
                                        </p:tav>
                                      </p:tavLst>
                                    </p:anim>
                                    <p:anim calcmode="lin" valueType="num">
                                      <p:cBhvr>
                                        <p:cTn id="97" dur="500" fill="hold"/>
                                        <p:tgtEl>
                                          <p:spTgt spid="51"/>
                                        </p:tgtEl>
                                        <p:attrNameLst>
                                          <p:attrName>ppt_h</p:attrName>
                                        </p:attrNameLst>
                                      </p:cBhvr>
                                      <p:tavLst>
                                        <p:tav tm="0">
                                          <p:val>
                                            <p:fltVal val="0"/>
                                          </p:val>
                                        </p:tav>
                                        <p:tav tm="100000">
                                          <p:val>
                                            <p:strVal val="#ppt_h"/>
                                          </p:val>
                                        </p:tav>
                                      </p:tavLst>
                                    </p:anim>
                                    <p:anim calcmode="lin" valueType="num">
                                      <p:cBhvr>
                                        <p:cTn id="98" dur="500" fill="hold"/>
                                        <p:tgtEl>
                                          <p:spTgt spid="51"/>
                                        </p:tgtEl>
                                        <p:attrNameLst>
                                          <p:attrName>style.rotation</p:attrName>
                                        </p:attrNameLst>
                                      </p:cBhvr>
                                      <p:tavLst>
                                        <p:tav tm="0">
                                          <p:val>
                                            <p:fltVal val="360"/>
                                          </p:val>
                                        </p:tav>
                                        <p:tav tm="100000">
                                          <p:val>
                                            <p:fltVal val="0"/>
                                          </p:val>
                                        </p:tav>
                                      </p:tavLst>
                                    </p:anim>
                                    <p:animEffect transition="in" filter="fade">
                                      <p:cBhvr>
                                        <p:cTn id="99" dur="500"/>
                                        <p:tgtEl>
                                          <p:spTgt spid="51"/>
                                        </p:tgtEl>
                                      </p:cBhvr>
                                    </p:animEffect>
                                  </p:childTnLst>
                                </p:cTn>
                              </p:par>
                              <p:par>
                                <p:cTn id="100" presetID="14" presetClass="entr" presetSubtype="10" fill="hold" grpId="0" nodeType="withEffect">
                                  <p:stCondLst>
                                    <p:cond delay="500"/>
                                  </p:stCondLst>
                                  <p:childTnLst>
                                    <p:set>
                                      <p:cBhvr>
                                        <p:cTn id="101" dur="1" fill="hold">
                                          <p:stCondLst>
                                            <p:cond delay="0"/>
                                          </p:stCondLst>
                                        </p:cTn>
                                        <p:tgtEl>
                                          <p:spTgt spid="58"/>
                                        </p:tgtEl>
                                        <p:attrNameLst>
                                          <p:attrName>style.visibility</p:attrName>
                                        </p:attrNameLst>
                                      </p:cBhvr>
                                      <p:to>
                                        <p:strVal val="visible"/>
                                      </p:to>
                                    </p:set>
                                    <p:animEffect transition="in" filter="randombar(horizontal)">
                                      <p:cBhvr>
                                        <p:cTn id="102" dur="400"/>
                                        <p:tgtEl>
                                          <p:spTgt spid="58"/>
                                        </p:tgtEl>
                                      </p:cBhvr>
                                    </p:animEffect>
                                  </p:childTnLst>
                                </p:cTn>
                              </p:par>
                              <p:par>
                                <p:cTn id="103" presetID="14" presetClass="entr" presetSubtype="10" fill="hold" grpId="0" nodeType="withEffect">
                                  <p:stCondLst>
                                    <p:cond delay="500"/>
                                  </p:stCondLst>
                                  <p:childTnLst>
                                    <p:set>
                                      <p:cBhvr>
                                        <p:cTn id="104" dur="1" fill="hold">
                                          <p:stCondLst>
                                            <p:cond delay="0"/>
                                          </p:stCondLst>
                                        </p:cTn>
                                        <p:tgtEl>
                                          <p:spTgt spid="59"/>
                                        </p:tgtEl>
                                        <p:attrNameLst>
                                          <p:attrName>style.visibility</p:attrName>
                                        </p:attrNameLst>
                                      </p:cBhvr>
                                      <p:to>
                                        <p:strVal val="visible"/>
                                      </p:to>
                                    </p:set>
                                    <p:animEffect transition="in" filter="randombar(horizontal)">
                                      <p:cBhvr>
                                        <p:cTn id="105" dur="400"/>
                                        <p:tgtEl>
                                          <p:spTgt spid="59"/>
                                        </p:tgtEl>
                                      </p:cBhvr>
                                    </p:animEffect>
                                  </p:childTnLst>
                                </p:cTn>
                              </p:par>
                            </p:childTnLst>
                          </p:cTn>
                        </p:par>
                        <p:par>
                          <p:cTn id="106" fill="hold">
                            <p:stCondLst>
                              <p:cond delay="6000"/>
                            </p:stCondLst>
                            <p:childTnLst>
                              <p:par>
                                <p:cTn id="107" presetID="42" presetClass="entr" presetSubtype="0" fill="hold" nodeType="after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1000"/>
                                        <p:tgtEl>
                                          <p:spTgt spid="60"/>
                                        </p:tgtEl>
                                      </p:cBhvr>
                                    </p:animEffect>
                                    <p:anim calcmode="lin" valueType="num">
                                      <p:cBhvr>
                                        <p:cTn id="110" dur="1000" fill="hold"/>
                                        <p:tgtEl>
                                          <p:spTgt spid="60"/>
                                        </p:tgtEl>
                                        <p:attrNameLst>
                                          <p:attrName>ppt_x</p:attrName>
                                        </p:attrNameLst>
                                      </p:cBhvr>
                                      <p:tavLst>
                                        <p:tav tm="0">
                                          <p:val>
                                            <p:strVal val="#ppt_x"/>
                                          </p:val>
                                        </p:tav>
                                        <p:tav tm="100000">
                                          <p:val>
                                            <p:strVal val="#ppt_x"/>
                                          </p:val>
                                        </p:tav>
                                      </p:tavLst>
                                    </p:anim>
                                    <p:anim calcmode="lin" valueType="num">
                                      <p:cBhvr>
                                        <p:cTn id="11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21" grpId="0" bldLvl="0" animBg="1"/>
      <p:bldP spid="22" grpId="0"/>
      <p:bldP spid="23" grpId="0"/>
      <p:bldP spid="31" grpId="0"/>
      <p:bldP spid="32" grpId="0"/>
      <p:bldP spid="40" grpId="0"/>
      <p:bldP spid="41" grpId="0"/>
      <p:bldP spid="49" grpId="0"/>
      <p:bldP spid="50" grpId="0"/>
      <p:bldP spid="58" grpId="0"/>
      <p:bldP spid="5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2217</Words>
  <Application>Microsoft Macintosh PowerPoint</Application>
  <PresentationFormat>全屏显示(16:9)</PresentationFormat>
  <Paragraphs>191</Paragraphs>
  <Slides>24</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方正兰亭黑简体</vt:lpstr>
      <vt:lpstr>微软雅黑</vt:lpstr>
      <vt:lpstr>KaTeX_AMS</vt:lpstr>
      <vt:lpstr>KaTeX_Caligraphic</vt:lpstr>
      <vt:lpstr>KaTeX_Main</vt:lpstr>
      <vt:lpstr>KaTeX_Math</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13662</cp:lastModifiedBy>
  <cp:revision>395</cp:revision>
  <dcterms:created xsi:type="dcterms:W3CDTF">2015-11-26T04:19:00Z</dcterms:created>
  <dcterms:modified xsi:type="dcterms:W3CDTF">2021-12-30T11:16:36Z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